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6" r:id="rId3"/>
    <p:sldId id="328" r:id="rId4"/>
    <p:sldId id="329" r:id="rId6"/>
    <p:sldId id="331" r:id="rId7"/>
    <p:sldId id="332" r:id="rId8"/>
    <p:sldId id="333" r:id="rId9"/>
    <p:sldId id="335" r:id="rId10"/>
    <p:sldId id="259" r:id="rId11"/>
    <p:sldId id="274" r:id="rId12"/>
    <p:sldId id="257" r:id="rId13"/>
    <p:sldId id="258" r:id="rId14"/>
    <p:sldId id="337" r:id="rId15"/>
    <p:sldId id="260" r:id="rId16"/>
    <p:sldId id="261" r:id="rId17"/>
    <p:sldId id="262" r:id="rId18"/>
    <p:sldId id="263" r:id="rId19"/>
    <p:sldId id="264" r:id="rId20"/>
    <p:sldId id="266" r:id="rId21"/>
    <p:sldId id="270" r:id="rId22"/>
    <p:sldId id="296" r:id="rId23"/>
    <p:sldId id="349" r:id="rId24"/>
    <p:sldId id="347" r:id="rId25"/>
    <p:sldId id="353" r:id="rId26"/>
    <p:sldId id="348" r:id="rId27"/>
    <p:sldId id="350" r:id="rId28"/>
    <p:sldId id="351" r:id="rId29"/>
    <p:sldId id="297" r:id="rId30"/>
    <p:sldId id="327" r:id="rId31"/>
    <p:sldId id="302" r:id="rId32"/>
    <p:sldId id="305" r:id="rId33"/>
    <p:sldId id="303" r:id="rId34"/>
    <p:sldId id="307" r:id="rId35"/>
    <p:sldId id="308" r:id="rId36"/>
    <p:sldId id="309" r:id="rId37"/>
    <p:sldId id="310" r:id="rId38"/>
    <p:sldId id="311" r:id="rId39"/>
    <p:sldId id="312" r:id="rId40"/>
    <p:sldId id="313" r:id="rId41"/>
    <p:sldId id="314" r:id="rId42"/>
    <p:sldId id="315" r:id="rId43"/>
    <p:sldId id="338" r:id="rId44"/>
    <p:sldId id="318" r:id="rId45"/>
    <p:sldId id="325" r:id="rId46"/>
  </p:sldIdLst>
  <p:sldSz cx="9144000" cy="5143500" type="screen16x9"/>
  <p:notesSz cx="6858000" cy="9144000"/>
  <p:embeddedFontLst>
    <p:embeddedFont>
      <p:font typeface="微软雅黑" panose="020B0503020204020204" pitchFamily="34" charset="-122"/>
      <p:regular r:id="rId50"/>
    </p:embeddedFont>
    <p:embeddedFont>
      <p:font typeface="华文仿宋" panose="02010600040101010101" charset="-122"/>
      <p:regular r:id="rId51"/>
    </p:embeddedFont>
    <p:embeddedFont>
      <p:font typeface="Calibri" panose="020F0502020204030204" charset="0"/>
      <p:regular r:id="rId52"/>
      <p:bold r:id="rId53"/>
      <p:italic r:id="rId54"/>
      <p:boldItalic r:id="rId55"/>
    </p:embeddedFont>
    <p:embeddedFont>
      <p:font typeface="方正兰亭刊黑_GBK" panose="02000000000000000000" pitchFamily="2" charset="-122"/>
      <p:regular r:id="rId56"/>
    </p:embeddedFont>
    <p:embeddedFont>
      <p:font typeface="Arial Unicode MS" panose="020B0604020202020204" pitchFamily="34" charset="-122"/>
      <p:regular r:id="rId57"/>
    </p:embeddedFont>
    <p:embeddedFont>
      <p:font typeface="Trebuchet MS" panose="020B0603020202020204" pitchFamily="18" charset="0"/>
      <p:regular r:id="rId58"/>
      <p:bold r:id="rId59"/>
      <p:italic r:id="rId60"/>
      <p:boldItalic r:id="rId61"/>
    </p:embeddedFont>
    <p:embeddedFont>
      <p:font typeface="Segoe UI" panose="020B0502040204020203" pitchFamily="34" charset="0"/>
      <p:regular r:id="rId62"/>
      <p:bold r:id="rId63"/>
      <p:italic r:id="rId64"/>
      <p:boldItalic r:id="rId65"/>
    </p:embeddedFont>
    <p:embeddedFont>
      <p:font typeface="方正兰亭刊黑_GBK" panose="02000000000000000000" charset="0"/>
      <p:regular r:id="rId6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5" autoAdjust="0"/>
    <p:restoredTop sz="84959" autoAdjust="0"/>
  </p:normalViewPr>
  <p:slideViewPr>
    <p:cSldViewPr>
      <p:cViewPr varScale="1">
        <p:scale>
          <a:sx n="128" d="100"/>
          <a:sy n="128" d="100"/>
        </p:scale>
        <p:origin x="-1368" y="-9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font" Target="fonts/font17.fntdata"/><Relationship Id="rId65" Type="http://schemas.openxmlformats.org/officeDocument/2006/relationships/font" Target="fonts/font16.fntdata"/><Relationship Id="rId64" Type="http://schemas.openxmlformats.org/officeDocument/2006/relationships/font" Target="fonts/font15.fntdata"/><Relationship Id="rId63" Type="http://schemas.openxmlformats.org/officeDocument/2006/relationships/font" Target="fonts/font14.fntdata"/><Relationship Id="rId62" Type="http://schemas.openxmlformats.org/officeDocument/2006/relationships/font" Target="fonts/font13.fntdata"/><Relationship Id="rId61" Type="http://schemas.openxmlformats.org/officeDocument/2006/relationships/font" Target="fonts/font12.fntdata"/><Relationship Id="rId60" Type="http://schemas.openxmlformats.org/officeDocument/2006/relationships/font" Target="fonts/font11.fntdata"/><Relationship Id="rId6" Type="http://schemas.openxmlformats.org/officeDocument/2006/relationships/slide" Target="slides/slide3.xml"/><Relationship Id="rId59" Type="http://schemas.openxmlformats.org/officeDocument/2006/relationships/font" Target="fonts/font10.fntdata"/><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notesMaster" Target="notesMasters/notesMaster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列1</c:v>
                </c:pt>
              </c:strCache>
            </c:strRef>
          </c:tx>
          <c:spPr>
            <a:ln w="19050" cap="rnd" cmpd="sng" algn="ctr">
              <a:solidFill>
                <a:schemeClr val="bg1">
                  <a:lumMod val="95000"/>
                </a:schemeClr>
              </a:solidFill>
              <a:prstDash val="solid"/>
              <a:round/>
            </a:ln>
            <a:effectLst>
              <a:outerShdw blurRad="152400" dist="317500" dir="5400000" sx="90000" sy="-19000" rotWithShape="0">
                <a:prstClr val="black">
                  <a:alpha val="15000"/>
                </a:prstClr>
              </a:outerShdw>
            </a:effectLst>
          </c:spPr>
          <c:marker>
            <c:symbol val="none"/>
          </c:marker>
          <c:dLbls>
            <c:delete val="1"/>
          </c:dLbls>
          <c:cat>
            <c:numRef>
              <c:f>Sheet1!$A$2:$A$9</c:f>
              <c:numCache>
                <c:formatCode>General</c:formatCode>
                <c:ptCount val="8"/>
              </c:numCache>
            </c:numRef>
          </c:cat>
          <c:val>
            <c:numRef>
              <c:f>Sheet1!$B$2:$B$9</c:f>
              <c:numCache>
                <c:formatCode>General</c:formatCode>
                <c:ptCount val="8"/>
                <c:pt idx="0">
                  <c:v>0.940000000000001</c:v>
                </c:pt>
                <c:pt idx="1">
                  <c:v>0.950000000000001</c:v>
                </c:pt>
                <c:pt idx="2">
                  <c:v>0.960000000000001</c:v>
                </c:pt>
                <c:pt idx="3">
                  <c:v>1</c:v>
                </c:pt>
                <c:pt idx="4">
                  <c:v>1.08</c:v>
                </c:pt>
                <c:pt idx="5">
                  <c:v>1.25</c:v>
                </c:pt>
                <c:pt idx="6">
                  <c:v>1.3</c:v>
                </c:pt>
                <c:pt idx="7">
                  <c:v>1.67</c:v>
                </c:pt>
              </c:numCache>
            </c:numRef>
          </c:val>
          <c:smooth val="0"/>
        </c:ser>
        <c:dLbls>
          <c:showLegendKey val="0"/>
          <c:showVal val="0"/>
          <c:showCatName val="0"/>
          <c:showSerName val="0"/>
          <c:showPercent val="0"/>
          <c:showBubbleSize val="0"/>
        </c:dLbls>
        <c:marker val="0"/>
        <c:smooth val="0"/>
        <c:axId val="127744640"/>
        <c:axId val="127762816"/>
      </c:lineChart>
      <c:catAx>
        <c:axId val="127744640"/>
        <c:scaling>
          <c:orientation val="minMax"/>
        </c:scaling>
        <c:delete val="1"/>
        <c:axPos val="b"/>
        <c:numFmt formatCode="General" sourceLinked="1"/>
        <c:majorTickMark val="out"/>
        <c:minorTickMark val="none"/>
        <c:tickLblPos val="none"/>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127762816"/>
        <c:crosses val="autoZero"/>
        <c:auto val="1"/>
        <c:lblAlgn val="ctr"/>
        <c:lblOffset val="100"/>
        <c:noMultiLvlLbl val="0"/>
      </c:catAx>
      <c:valAx>
        <c:axId val="127762816"/>
        <c:scaling>
          <c:orientation val="minMax"/>
        </c:scaling>
        <c:delete val="1"/>
        <c:axPos val="l"/>
        <c:numFmt formatCode="General" sourceLinked="1"/>
        <c:majorTickMark val="out"/>
        <c:minorTickMark val="none"/>
        <c:tickLblPos val="none"/>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127744640"/>
        <c:crosses val="autoZero"/>
        <c:crossBetween val="between"/>
      </c:valAx>
      <c:spPr>
        <a:ln w="28575">
          <a:noFill/>
        </a:ln>
      </c:spPr>
    </c:plotArea>
    <c:plotVisOnly val="1"/>
    <c:dispBlanksAs val="gap"/>
    <c:showDLblsOverMax val="0"/>
  </c:chart>
  <c:spPr>
    <a:ln>
      <a:noFill/>
    </a:ln>
  </c:spPr>
  <c:txPr>
    <a:bodyPr/>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079BC5-C758-4135-824B-E3A4248E9A0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AD6090-3546-4895-AF23-248C43755D2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3AE637-5565-4C5B-860E-8F79121213F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3AE637-5565-4C5B-860E-8F79121213F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EAD6090-3546-4895-AF23-248C43755D2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EAD6090-3546-4895-AF23-248C43755D2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结论：</a:t>
            </a:r>
            <a:endParaRPr lang="en-US" altLang="zh-CN" dirty="0" smtClean="0"/>
          </a:p>
          <a:p>
            <a:r>
              <a:rPr lang="en-US" altLang="zh-CN" dirty="0" smtClean="0"/>
              <a:t>1、</a:t>
            </a:r>
            <a:r>
              <a:rPr lang="zh-CN" altLang="en-US" dirty="0" smtClean="0"/>
              <a:t>银行业不良资产已步入快速暴露期，不良资产出现多点暴露和链式传播的特点；</a:t>
            </a:r>
            <a:endParaRPr lang="en-US" altLang="zh-CN" dirty="0" smtClean="0"/>
          </a:p>
          <a:p>
            <a:r>
              <a:rPr lang="en-US" altLang="zh-CN" dirty="0" smtClean="0"/>
              <a:t>2、</a:t>
            </a:r>
            <a:r>
              <a:rPr lang="zh-CN" altLang="en-US" dirty="0" smtClean="0"/>
              <a:t>传统的风险控制模式已经无法满足金融市场需求；</a:t>
            </a:r>
            <a:endParaRPr lang="en-US" altLang="zh-CN" dirty="0" smtClean="0"/>
          </a:p>
          <a:p>
            <a:r>
              <a:rPr lang="en-US" altLang="zh-CN" dirty="0" smtClean="0"/>
              <a:t>3、</a:t>
            </a:r>
            <a:r>
              <a:rPr lang="zh-CN" altLang="en-US" dirty="0" smtClean="0"/>
              <a:t>市场需要大数据风控理念和技术完成风控体系升级。</a:t>
            </a:r>
            <a:endParaRPr lang="zh-CN" altLang="en-US" dirty="0"/>
          </a:p>
        </p:txBody>
      </p:sp>
      <p:sp>
        <p:nvSpPr>
          <p:cNvPr id="4" name="灯片编号占位符 3"/>
          <p:cNvSpPr>
            <a:spLocks noGrp="1"/>
          </p:cNvSpPr>
          <p:nvPr>
            <p:ph type="sldNum" sz="quarter" idx="10"/>
          </p:nvPr>
        </p:nvSpPr>
        <p:spPr/>
        <p:txBody>
          <a:bodyPr/>
          <a:lstStyle/>
          <a:p>
            <a:fld id="{AEAD6090-3546-4895-AF23-248C43755D2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EAD6090-3546-4895-AF23-248C43755D2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EAD6090-3546-4895-AF23-248C43755D2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pic>
        <p:nvPicPr>
          <p:cNvPr id="7" name="图片 6" descr="中生代技术logo横大图黑色 - 副本"/>
          <p:cNvPicPr>
            <a:picLocks noChangeAspect="1"/>
          </p:cNvPicPr>
          <p:nvPr userDrawn="1"/>
        </p:nvPicPr>
        <p:blipFill>
          <a:blip r:embed="rId13"/>
          <a:stretch>
            <a:fillRect/>
          </a:stretch>
        </p:blipFill>
        <p:spPr>
          <a:xfrm>
            <a:off x="7339330" y="3175"/>
            <a:ext cx="1800000" cy="50431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有文字长方形.png"/>
          <p:cNvPicPr>
            <a:picLocks noChangeAspect="1"/>
          </p:cNvPicPr>
          <p:nvPr/>
        </p:nvPicPr>
        <p:blipFill>
          <a:blip r:embed="rId1" cstate="print"/>
          <a:stretch>
            <a:fillRect/>
          </a:stretch>
        </p:blipFill>
        <p:spPr>
          <a:xfrm>
            <a:off x="6858016" y="4071948"/>
            <a:ext cx="1620180" cy="720080"/>
          </a:xfrm>
          <a:prstGeom prst="rect">
            <a:avLst/>
          </a:prstGeom>
        </p:spPr>
      </p:pic>
      <p:sp>
        <p:nvSpPr>
          <p:cNvPr id="3" name="TextBox 2"/>
          <p:cNvSpPr txBox="1"/>
          <p:nvPr/>
        </p:nvSpPr>
        <p:spPr>
          <a:xfrm>
            <a:off x="1907704" y="1571618"/>
            <a:ext cx="5472608" cy="1323439"/>
          </a:xfrm>
          <a:prstGeom prst="rect">
            <a:avLst/>
          </a:prstGeom>
          <a:noFill/>
        </p:spPr>
        <p:txBody>
          <a:bodyPr wrap="square" rtlCol="0">
            <a:spAutoFit/>
          </a:bodyPr>
          <a:lstStyle/>
          <a:p>
            <a:pPr algn="ctr"/>
            <a:r>
              <a:rPr lang="zh-CN" altLang="en-US" sz="4000" dirty="0" smtClean="0">
                <a:solidFill>
                  <a:schemeClr val="bg1"/>
                </a:solidFill>
              </a:rPr>
              <a:t>一叶落而知秋</a:t>
            </a:r>
            <a:endParaRPr lang="en-US" altLang="zh-CN" sz="4000" dirty="0" smtClean="0">
              <a:solidFill>
                <a:schemeClr val="bg1"/>
              </a:solidFill>
            </a:endParaRPr>
          </a:p>
          <a:p>
            <a:pPr algn="ctr"/>
            <a:r>
              <a:rPr lang="zh-CN" altLang="en-US" sz="4000" dirty="0" smtClean="0">
                <a:solidFill>
                  <a:schemeClr val="bg1"/>
                </a:solidFill>
              </a:rPr>
              <a:t>大数据时代的风险监控</a:t>
            </a:r>
            <a:endParaRPr lang="zh-CN" altLang="en-US" sz="40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5576" y="1563638"/>
            <a:ext cx="2651204" cy="461665"/>
          </a:xfrm>
          <a:prstGeom prst="rect">
            <a:avLst/>
          </a:prstGeom>
          <a:noFill/>
        </p:spPr>
        <p:txBody>
          <a:bodyPr wrap="square" rtlCol="0">
            <a:spAutoFit/>
          </a:bodyPr>
          <a:lstStyle/>
          <a:p>
            <a:r>
              <a:rPr lang="en-US" altLang="zh-CN" sz="2400" dirty="0" smtClean="0">
                <a:solidFill>
                  <a:schemeClr val="bg1">
                    <a:lumMod val="75000"/>
                  </a:schemeClr>
                </a:solidFill>
                <a:ea typeface="方正兰亭刊黑_GBK" panose="02000000000000000000" pitchFamily="2" charset="-122"/>
              </a:rPr>
              <a:t>2</a:t>
            </a:r>
            <a:r>
              <a:rPr lang="en-US" altLang="zh-CN" sz="2400" dirty="0" smtClean="0">
                <a:solidFill>
                  <a:schemeClr val="bg1">
                    <a:lumMod val="85000"/>
                  </a:schemeClr>
                </a:solidFill>
                <a:ea typeface="方正兰亭刊黑_GBK" panose="02000000000000000000" pitchFamily="2" charset="-122"/>
              </a:rPr>
              <a:t>011 </a:t>
            </a:r>
            <a:r>
              <a:rPr lang="en-US" altLang="zh-CN" sz="2400" dirty="0" smtClean="0">
                <a:solidFill>
                  <a:schemeClr val="bg1">
                    <a:lumMod val="95000"/>
                  </a:schemeClr>
                </a:solidFill>
                <a:ea typeface="方正兰亭刊黑_GBK" panose="02000000000000000000" pitchFamily="2" charset="-122"/>
              </a:rPr>
              <a:t>— </a:t>
            </a:r>
            <a:r>
              <a:rPr lang="en-US" altLang="zh-CN" sz="2400" dirty="0" smtClean="0">
                <a:solidFill>
                  <a:schemeClr val="bg1"/>
                </a:solidFill>
                <a:ea typeface="方正兰亭刊黑_GBK" panose="02000000000000000000" pitchFamily="2" charset="-122"/>
              </a:rPr>
              <a:t>2015</a:t>
            </a:r>
            <a:r>
              <a:rPr lang="zh-CN" altLang="en-US" sz="2400" dirty="0" smtClean="0">
                <a:solidFill>
                  <a:schemeClr val="bg1"/>
                </a:solidFill>
                <a:latin typeface="方正兰亭刊黑_GBK" panose="02000000000000000000" pitchFamily="2" charset="-122"/>
                <a:ea typeface="方正兰亭刊黑_GBK" panose="02000000000000000000" pitchFamily="2" charset="-122"/>
              </a:rPr>
              <a:t>年</a:t>
            </a:r>
            <a:endParaRPr lang="zh-CN" altLang="en-US" sz="2400" dirty="0">
              <a:solidFill>
                <a:schemeClr val="bg1"/>
              </a:solidFill>
              <a:latin typeface="方正兰亭刊黑_GBK" panose="02000000000000000000" pitchFamily="2" charset="-122"/>
              <a:ea typeface="方正兰亭刊黑_GBK" panose="02000000000000000000" pitchFamily="2" charset="-122"/>
            </a:endParaRPr>
          </a:p>
        </p:txBody>
      </p:sp>
      <p:sp>
        <p:nvSpPr>
          <p:cNvPr id="5" name="TextBox 4"/>
          <p:cNvSpPr txBox="1"/>
          <p:nvPr/>
        </p:nvSpPr>
        <p:spPr>
          <a:xfrm>
            <a:off x="755576" y="1955036"/>
            <a:ext cx="3024336" cy="461665"/>
          </a:xfrm>
          <a:prstGeom prst="rect">
            <a:avLst/>
          </a:prstGeom>
          <a:noFill/>
        </p:spPr>
        <p:txBody>
          <a:bodyPr wrap="square" rtlCol="0">
            <a:spAutoFit/>
          </a:bodyPr>
          <a:lstStyle/>
          <a:p>
            <a:r>
              <a:rPr lang="zh-CN" altLang="en-US" sz="2400" dirty="0" smtClean="0">
                <a:solidFill>
                  <a:schemeClr val="bg1">
                    <a:lumMod val="65000"/>
                  </a:schemeClr>
                </a:solidFill>
                <a:latin typeface="方正兰亭刊黑_GBK" panose="02000000000000000000" pitchFamily="2" charset="-122"/>
                <a:ea typeface="方正兰亭刊黑_GBK" panose="02000000000000000000" pitchFamily="2" charset="-122"/>
              </a:rPr>
              <a:t>金</a:t>
            </a:r>
            <a:r>
              <a:rPr lang="zh-CN" altLang="en-US" sz="2400" dirty="0" smtClean="0">
                <a:solidFill>
                  <a:schemeClr val="bg1">
                    <a:lumMod val="75000"/>
                  </a:schemeClr>
                </a:solidFill>
                <a:latin typeface="方正兰亭刊黑_GBK" panose="02000000000000000000" pitchFamily="2" charset="-122"/>
                <a:ea typeface="方正兰亭刊黑_GBK" panose="02000000000000000000" pitchFamily="2" charset="-122"/>
              </a:rPr>
              <a:t>融</a:t>
            </a:r>
            <a:r>
              <a:rPr lang="zh-CN" altLang="en-US" sz="2400" dirty="0" smtClean="0">
                <a:solidFill>
                  <a:schemeClr val="bg1">
                    <a:lumMod val="85000"/>
                  </a:schemeClr>
                </a:solidFill>
                <a:latin typeface="方正兰亭刊黑_GBK" panose="02000000000000000000" pitchFamily="2" charset="-122"/>
                <a:ea typeface="方正兰亭刊黑_GBK" panose="02000000000000000000" pitchFamily="2" charset="-122"/>
              </a:rPr>
              <a:t>行</a:t>
            </a:r>
            <a:r>
              <a:rPr lang="zh-CN" altLang="en-US" sz="2400" dirty="0" smtClean="0">
                <a:solidFill>
                  <a:schemeClr val="bg1">
                    <a:lumMod val="95000"/>
                  </a:schemeClr>
                </a:solidFill>
                <a:latin typeface="方正兰亭刊黑_GBK" panose="02000000000000000000" pitchFamily="2" charset="-122"/>
                <a:ea typeface="方正兰亭刊黑_GBK" panose="02000000000000000000" pitchFamily="2" charset="-122"/>
              </a:rPr>
              <a:t>业</a:t>
            </a:r>
            <a:r>
              <a:rPr lang="en-US" altLang="zh-CN" sz="2400" dirty="0" smtClean="0">
                <a:solidFill>
                  <a:schemeClr val="bg1">
                    <a:lumMod val="95000"/>
                  </a:schemeClr>
                </a:solidFill>
                <a:ea typeface="方正兰亭刊黑_GBK" panose="02000000000000000000" pitchFamily="2" charset="-122"/>
              </a:rPr>
              <a:t>IT</a:t>
            </a:r>
            <a:r>
              <a:rPr lang="zh-CN" altLang="en-US" sz="2400" dirty="0" smtClean="0">
                <a:solidFill>
                  <a:schemeClr val="bg1"/>
                </a:solidFill>
                <a:latin typeface="方正兰亭刊黑_GBK" panose="02000000000000000000" pitchFamily="2" charset="-122"/>
                <a:ea typeface="方正兰亭刊黑_GBK" panose="02000000000000000000" pitchFamily="2" charset="-122"/>
              </a:rPr>
              <a:t>投资规模</a:t>
            </a:r>
            <a:endParaRPr lang="zh-CN" altLang="en-US" sz="2400" dirty="0">
              <a:solidFill>
                <a:schemeClr val="bg1"/>
              </a:solidFill>
              <a:latin typeface="方正兰亭刊黑_GBK" panose="02000000000000000000" pitchFamily="2" charset="-122"/>
              <a:ea typeface="方正兰亭刊黑_GBK" panose="02000000000000000000" pitchFamily="2" charset="-122"/>
            </a:endParaRPr>
          </a:p>
        </p:txBody>
      </p:sp>
      <p:sp>
        <p:nvSpPr>
          <p:cNvPr id="6" name="矩形 5"/>
          <p:cNvSpPr/>
          <p:nvPr/>
        </p:nvSpPr>
        <p:spPr>
          <a:xfrm>
            <a:off x="4211960" y="2931789"/>
            <a:ext cx="288032" cy="1019145"/>
          </a:xfrm>
          <a:prstGeom prst="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TextBox 6"/>
          <p:cNvSpPr txBox="1"/>
          <p:nvPr/>
        </p:nvSpPr>
        <p:spPr>
          <a:xfrm>
            <a:off x="3995936" y="2643758"/>
            <a:ext cx="720080" cy="276999"/>
          </a:xfrm>
          <a:prstGeom prst="rect">
            <a:avLst/>
          </a:prstGeom>
          <a:noFill/>
        </p:spPr>
        <p:txBody>
          <a:bodyPr wrap="square" rtlCol="0">
            <a:spAutoFit/>
          </a:bodyPr>
          <a:lstStyle/>
          <a:p>
            <a:pPr algn="ctr"/>
            <a:r>
              <a:rPr lang="en-US" altLang="zh-CN" sz="1200" dirty="0" smtClean="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997.4</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 name="TextBox 7"/>
          <p:cNvSpPr txBox="1"/>
          <p:nvPr/>
        </p:nvSpPr>
        <p:spPr>
          <a:xfrm>
            <a:off x="3995936" y="3950935"/>
            <a:ext cx="720080" cy="276999"/>
          </a:xfrm>
          <a:prstGeom prst="rect">
            <a:avLst/>
          </a:prstGeom>
          <a:noFill/>
        </p:spPr>
        <p:txBody>
          <a:bodyPr wrap="square" rtlCol="0">
            <a:spAutoFit/>
          </a:bodyPr>
          <a:lstStyle/>
          <a:p>
            <a:pPr algn="ctr"/>
            <a:r>
              <a:rPr lang="en-US" altLang="zh-CN" sz="1200" dirty="0" smtClean="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2011</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9" name="矩形 8"/>
          <p:cNvSpPr/>
          <p:nvPr/>
        </p:nvSpPr>
        <p:spPr>
          <a:xfrm>
            <a:off x="5148064" y="2643758"/>
            <a:ext cx="288032" cy="1307176"/>
          </a:xfrm>
          <a:prstGeom prst="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矩形 9"/>
          <p:cNvSpPr/>
          <p:nvPr/>
        </p:nvSpPr>
        <p:spPr>
          <a:xfrm>
            <a:off x="6084168" y="2355726"/>
            <a:ext cx="288032" cy="1595208"/>
          </a:xfrm>
          <a:prstGeom prst="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1" name="矩形 10"/>
          <p:cNvSpPr/>
          <p:nvPr/>
        </p:nvSpPr>
        <p:spPr>
          <a:xfrm>
            <a:off x="7020272" y="2139702"/>
            <a:ext cx="288032" cy="1822317"/>
          </a:xfrm>
          <a:prstGeom prst="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2" name="矩形 11"/>
          <p:cNvSpPr/>
          <p:nvPr/>
        </p:nvSpPr>
        <p:spPr>
          <a:xfrm>
            <a:off x="7956376" y="1707654"/>
            <a:ext cx="288032" cy="2243281"/>
          </a:xfrm>
          <a:prstGeom prst="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TextBox 12"/>
          <p:cNvSpPr txBox="1"/>
          <p:nvPr/>
        </p:nvSpPr>
        <p:spPr>
          <a:xfrm>
            <a:off x="4932040" y="3950935"/>
            <a:ext cx="720080" cy="276999"/>
          </a:xfrm>
          <a:prstGeom prst="rect">
            <a:avLst/>
          </a:prstGeom>
          <a:noFill/>
        </p:spPr>
        <p:txBody>
          <a:bodyPr wrap="square" rtlCol="0">
            <a:spAutoFit/>
          </a:bodyPr>
          <a:lstStyle/>
          <a:p>
            <a:pPr algn="ctr"/>
            <a:r>
              <a:rPr lang="en-US" altLang="zh-CN" sz="1200" dirty="0" smtClean="0">
                <a:solidFill>
                  <a:schemeClr val="bg1">
                    <a:lumMod val="65000"/>
                  </a:schemeClr>
                </a:solidFill>
                <a:latin typeface="Arial" panose="020B0604020202020204" pitchFamily="34" charset="0"/>
                <a:ea typeface="Arial Unicode MS" panose="020B0604020202020204" pitchFamily="34" charset="-122"/>
                <a:cs typeface="Arial" panose="020B0604020202020204" pitchFamily="34" charset="0"/>
              </a:rPr>
              <a:t>2012</a:t>
            </a:r>
            <a:endParaRPr lang="zh-CN" altLang="en-US" sz="1200" dirty="0">
              <a:solidFill>
                <a:schemeClr val="bg1">
                  <a:lumMod val="6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4" name="TextBox 13"/>
          <p:cNvSpPr txBox="1"/>
          <p:nvPr/>
        </p:nvSpPr>
        <p:spPr>
          <a:xfrm>
            <a:off x="5868144" y="3950935"/>
            <a:ext cx="720080" cy="276999"/>
          </a:xfrm>
          <a:prstGeom prst="rect">
            <a:avLst/>
          </a:prstGeom>
          <a:noFill/>
        </p:spPr>
        <p:txBody>
          <a:bodyPr wrap="square" rtlCol="0">
            <a:spAutoFit/>
          </a:bodyPr>
          <a:lstStyle/>
          <a:p>
            <a:pPr algn="ctr"/>
            <a:r>
              <a:rPr lang="en-US" altLang="zh-CN" sz="1200" dirty="0" smtClean="0">
                <a:solidFill>
                  <a:schemeClr val="bg1">
                    <a:lumMod val="75000"/>
                  </a:schemeClr>
                </a:solidFill>
                <a:latin typeface="Arial" panose="020B0604020202020204" pitchFamily="34" charset="0"/>
                <a:ea typeface="Arial Unicode MS" panose="020B0604020202020204" pitchFamily="34" charset="-122"/>
                <a:cs typeface="Arial" panose="020B0604020202020204" pitchFamily="34" charset="0"/>
              </a:rPr>
              <a:t>2013</a:t>
            </a:r>
            <a:endParaRPr lang="zh-CN" altLang="en-US" sz="1200" dirty="0">
              <a:solidFill>
                <a:schemeClr val="bg1">
                  <a:lumMod val="7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5" name="TextBox 14"/>
          <p:cNvSpPr txBox="1"/>
          <p:nvPr/>
        </p:nvSpPr>
        <p:spPr>
          <a:xfrm>
            <a:off x="6804248" y="3950935"/>
            <a:ext cx="720080" cy="276999"/>
          </a:xfrm>
          <a:prstGeom prst="rect">
            <a:avLst/>
          </a:prstGeom>
          <a:noFill/>
        </p:spPr>
        <p:txBody>
          <a:bodyPr wrap="square" rtlCol="0">
            <a:spAutoFit/>
          </a:bodyPr>
          <a:lstStyle/>
          <a:p>
            <a:pPr algn="ctr"/>
            <a:r>
              <a:rPr lang="en-US" altLang="zh-CN" sz="1200" dirty="0" smtClean="0">
                <a:solidFill>
                  <a:schemeClr val="bg1">
                    <a:lumMod val="85000"/>
                  </a:schemeClr>
                </a:solidFill>
                <a:latin typeface="Arial" panose="020B0604020202020204" pitchFamily="34" charset="0"/>
                <a:ea typeface="Arial Unicode MS" panose="020B0604020202020204" pitchFamily="34" charset="-122"/>
                <a:cs typeface="Arial" panose="020B0604020202020204" pitchFamily="34" charset="0"/>
              </a:rPr>
              <a:t>2014</a:t>
            </a:r>
            <a:endParaRPr lang="zh-CN" altLang="en-US" sz="1200" dirty="0">
              <a:solidFill>
                <a:schemeClr val="bg1">
                  <a:lumMod val="8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6" name="TextBox 15"/>
          <p:cNvSpPr txBox="1"/>
          <p:nvPr/>
        </p:nvSpPr>
        <p:spPr>
          <a:xfrm>
            <a:off x="7740352" y="3950935"/>
            <a:ext cx="720080" cy="276999"/>
          </a:xfrm>
          <a:prstGeom prst="rect">
            <a:avLst/>
          </a:prstGeom>
          <a:noFill/>
        </p:spPr>
        <p:txBody>
          <a:bodyPr wrap="square" rtlCol="0">
            <a:spAutoFit/>
          </a:bodyPr>
          <a:lstStyle/>
          <a:p>
            <a:pPr algn="ctr"/>
            <a:r>
              <a:rPr lang="en-US" altLang="zh-CN" sz="1200" dirty="0" smtClean="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rPr>
              <a:t>2015</a:t>
            </a:r>
            <a:endParaRPr lang="zh-CN" altLang="en-US" sz="1200" dirty="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7" name="矩形 16"/>
          <p:cNvSpPr/>
          <p:nvPr/>
        </p:nvSpPr>
        <p:spPr>
          <a:xfrm>
            <a:off x="5148064" y="2643758"/>
            <a:ext cx="288032" cy="13071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TextBox 17"/>
          <p:cNvSpPr txBox="1"/>
          <p:nvPr/>
        </p:nvSpPr>
        <p:spPr>
          <a:xfrm>
            <a:off x="4932040" y="2355726"/>
            <a:ext cx="720080" cy="276999"/>
          </a:xfrm>
          <a:prstGeom prst="rect">
            <a:avLst/>
          </a:prstGeom>
          <a:noFill/>
        </p:spPr>
        <p:txBody>
          <a:bodyPr wrap="square" rtlCol="0">
            <a:spAutoFit/>
          </a:bodyPr>
          <a:lstStyle/>
          <a:p>
            <a:pPr algn="ctr"/>
            <a:r>
              <a:rPr lang="en-US" altLang="zh-CN" sz="1200" dirty="0" smtClean="0">
                <a:solidFill>
                  <a:schemeClr val="bg1">
                    <a:lumMod val="65000"/>
                  </a:schemeClr>
                </a:solidFill>
                <a:latin typeface="Arial" panose="020B0604020202020204" pitchFamily="34" charset="0"/>
                <a:ea typeface="Arial Unicode MS" panose="020B0604020202020204" pitchFamily="34" charset="-122"/>
                <a:cs typeface="Arial" panose="020B0604020202020204" pitchFamily="34" charset="0"/>
              </a:rPr>
              <a:t>1105.8</a:t>
            </a:r>
            <a:endParaRPr lang="zh-CN" altLang="en-US" sz="1200" dirty="0">
              <a:solidFill>
                <a:schemeClr val="bg1">
                  <a:lumMod val="6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9" name="矩形 18"/>
          <p:cNvSpPr/>
          <p:nvPr/>
        </p:nvSpPr>
        <p:spPr>
          <a:xfrm>
            <a:off x="6084168" y="2355726"/>
            <a:ext cx="288032" cy="159520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TextBox 19"/>
          <p:cNvSpPr txBox="1"/>
          <p:nvPr/>
        </p:nvSpPr>
        <p:spPr>
          <a:xfrm>
            <a:off x="5868144" y="2078727"/>
            <a:ext cx="720080" cy="276999"/>
          </a:xfrm>
          <a:prstGeom prst="rect">
            <a:avLst/>
          </a:prstGeom>
          <a:noFill/>
        </p:spPr>
        <p:txBody>
          <a:bodyPr wrap="square" rtlCol="0">
            <a:spAutoFit/>
          </a:bodyPr>
          <a:lstStyle/>
          <a:p>
            <a:pPr algn="ctr"/>
            <a:r>
              <a:rPr lang="en-US" altLang="zh-CN" sz="1200" dirty="0" smtClean="0">
                <a:solidFill>
                  <a:schemeClr val="bg1">
                    <a:lumMod val="75000"/>
                  </a:schemeClr>
                </a:solidFill>
                <a:latin typeface="Arial" panose="020B0604020202020204" pitchFamily="34" charset="0"/>
                <a:ea typeface="Arial Unicode MS" panose="020B0604020202020204" pitchFamily="34" charset="-122"/>
                <a:cs typeface="Arial" panose="020B0604020202020204" pitchFamily="34" charset="0"/>
              </a:rPr>
              <a:t>1247.3</a:t>
            </a:r>
            <a:endParaRPr lang="zh-CN" altLang="en-US" sz="1200" dirty="0">
              <a:solidFill>
                <a:schemeClr val="bg1">
                  <a:lumMod val="7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1" name="TextBox 20"/>
          <p:cNvSpPr txBox="1"/>
          <p:nvPr/>
        </p:nvSpPr>
        <p:spPr>
          <a:xfrm>
            <a:off x="6804248" y="1851670"/>
            <a:ext cx="720080" cy="276999"/>
          </a:xfrm>
          <a:prstGeom prst="rect">
            <a:avLst/>
          </a:prstGeom>
          <a:noFill/>
        </p:spPr>
        <p:txBody>
          <a:bodyPr wrap="square" rtlCol="0">
            <a:spAutoFit/>
          </a:bodyPr>
          <a:lstStyle/>
          <a:p>
            <a:pPr algn="ctr"/>
            <a:r>
              <a:rPr lang="en-US" altLang="zh-CN" sz="1200" dirty="0" smtClean="0">
                <a:solidFill>
                  <a:schemeClr val="bg1">
                    <a:lumMod val="85000"/>
                  </a:schemeClr>
                </a:solidFill>
                <a:latin typeface="Arial" panose="020B0604020202020204" pitchFamily="34" charset="0"/>
                <a:ea typeface="Arial Unicode MS" panose="020B0604020202020204" pitchFamily="34" charset="-122"/>
                <a:cs typeface="Arial" panose="020B0604020202020204" pitchFamily="34" charset="0"/>
              </a:rPr>
              <a:t>1410.7</a:t>
            </a:r>
            <a:endParaRPr lang="zh-CN" altLang="en-US" sz="1200" dirty="0">
              <a:solidFill>
                <a:schemeClr val="bg1">
                  <a:lumMod val="8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2" name="矩形 21"/>
          <p:cNvSpPr/>
          <p:nvPr/>
        </p:nvSpPr>
        <p:spPr>
          <a:xfrm>
            <a:off x="7020272" y="2139702"/>
            <a:ext cx="288032" cy="1822317"/>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3" name="TextBox 22"/>
          <p:cNvSpPr txBox="1"/>
          <p:nvPr/>
        </p:nvSpPr>
        <p:spPr>
          <a:xfrm>
            <a:off x="7740352" y="1419622"/>
            <a:ext cx="720080" cy="276999"/>
          </a:xfrm>
          <a:prstGeom prst="rect">
            <a:avLst/>
          </a:prstGeom>
          <a:noFill/>
        </p:spPr>
        <p:txBody>
          <a:bodyPr wrap="square" rtlCol="0">
            <a:spAutoFit/>
          </a:bodyPr>
          <a:lstStyle/>
          <a:p>
            <a:pPr algn="ctr"/>
            <a:r>
              <a:rPr lang="en-US" altLang="zh-CN" sz="1200" dirty="0" smtClean="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rPr>
              <a:t>1598.3</a:t>
            </a:r>
            <a:endParaRPr lang="zh-CN" altLang="en-US" sz="1200" dirty="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4" name="矩形 23"/>
          <p:cNvSpPr/>
          <p:nvPr/>
        </p:nvSpPr>
        <p:spPr>
          <a:xfrm>
            <a:off x="7956376" y="1707654"/>
            <a:ext cx="288032" cy="224328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TextBox 24"/>
          <p:cNvSpPr txBox="1"/>
          <p:nvPr/>
        </p:nvSpPr>
        <p:spPr>
          <a:xfrm>
            <a:off x="827584" y="3014831"/>
            <a:ext cx="2664296" cy="276999"/>
          </a:xfrm>
          <a:prstGeom prst="rect">
            <a:avLst/>
          </a:prstGeom>
          <a:noFill/>
        </p:spPr>
        <p:txBody>
          <a:bodyPr wrap="square" rtlCol="0">
            <a:spAutoFit/>
          </a:bodyPr>
          <a:lstStyle/>
          <a:p>
            <a:pPr>
              <a:buClr>
                <a:schemeClr val="bg1">
                  <a:lumMod val="50000"/>
                </a:schemeClr>
              </a:buClr>
              <a:buFont typeface="Arial" panose="020B0604020202020204" pitchFamily="34" charset="0"/>
              <a:buChar char="•"/>
            </a:pPr>
            <a:r>
              <a:rPr lang="en-US" altLang="zh-CN" sz="1200" dirty="0" smtClean="0">
                <a:solidFill>
                  <a:schemeClr val="bg1">
                    <a:lumMod val="85000"/>
                  </a:schemeClr>
                </a:solidFill>
                <a:latin typeface="方正兰亭刊黑_GBK" panose="02000000000000000000" pitchFamily="2" charset="-122"/>
                <a:ea typeface="方正兰亭刊黑_GBK" panose="02000000000000000000" pitchFamily="2" charset="-122"/>
              </a:rPr>
              <a:t>    </a:t>
            </a:r>
            <a:r>
              <a:rPr lang="en-US" altLang="zh-CN" sz="1200" dirty="0" smtClean="0">
                <a:solidFill>
                  <a:schemeClr val="bg1">
                    <a:lumMod val="65000"/>
                  </a:schemeClr>
                </a:solidFill>
                <a:ea typeface="方正兰亭刊黑_GBK" panose="02000000000000000000" pitchFamily="2" charset="-122"/>
              </a:rPr>
              <a:t>5</a:t>
            </a:r>
            <a:r>
              <a:rPr lang="en-US" altLang="zh-CN" sz="1200" dirty="0" smtClean="0">
                <a:solidFill>
                  <a:schemeClr val="bg1">
                    <a:lumMod val="75000"/>
                  </a:schemeClr>
                </a:solidFill>
                <a:ea typeface="方正兰亭刊黑_GBK" panose="02000000000000000000" pitchFamily="2" charset="-122"/>
              </a:rPr>
              <a:t>%</a:t>
            </a:r>
            <a:r>
              <a:rPr lang="en-US" altLang="zh-CN" sz="1200" dirty="0" smtClean="0">
                <a:solidFill>
                  <a:schemeClr val="bg1">
                    <a:lumMod val="65000"/>
                  </a:schemeClr>
                </a:solidFill>
                <a:ea typeface="方正兰亭刊黑_GBK" panose="02000000000000000000" pitchFamily="2" charset="-122"/>
              </a:rPr>
              <a:t> </a:t>
            </a:r>
            <a:r>
              <a:rPr lang="en-US" altLang="zh-CN" sz="1200" dirty="0" smtClean="0">
                <a:solidFill>
                  <a:schemeClr val="bg1">
                    <a:lumMod val="50000"/>
                  </a:schemeClr>
                </a:solidFill>
                <a:ea typeface="方正兰亭刊黑_GBK" panose="02000000000000000000" pitchFamily="2" charset="-122"/>
              </a:rPr>
              <a:t>~</a:t>
            </a:r>
            <a:r>
              <a:rPr lang="en-US" altLang="zh-CN" sz="1200" dirty="0" smtClean="0">
                <a:solidFill>
                  <a:schemeClr val="bg1">
                    <a:lumMod val="65000"/>
                  </a:schemeClr>
                </a:solidFill>
                <a:ea typeface="方正兰亭刊黑_GBK" panose="02000000000000000000" pitchFamily="2" charset="-122"/>
              </a:rPr>
              <a:t> </a:t>
            </a:r>
            <a:r>
              <a:rPr lang="en-US" altLang="zh-CN" sz="1200" dirty="0" smtClean="0">
                <a:solidFill>
                  <a:schemeClr val="bg1">
                    <a:lumMod val="75000"/>
                  </a:schemeClr>
                </a:solidFill>
                <a:ea typeface="方正兰亭刊黑_GBK" panose="02000000000000000000" pitchFamily="2" charset="-122"/>
              </a:rPr>
              <a:t>30%</a:t>
            </a:r>
            <a:r>
              <a:rPr lang="zh-CN" altLang="en-US" sz="1200" dirty="0" smtClean="0">
                <a:solidFill>
                  <a:schemeClr val="bg1">
                    <a:lumMod val="75000"/>
                  </a:schemeClr>
                </a:solidFill>
                <a:latin typeface="方正兰亭刊黑_GBK" panose="02000000000000000000" pitchFamily="2" charset="-122"/>
                <a:ea typeface="方正兰亭刊黑_GBK" panose="02000000000000000000" pitchFamily="2" charset="-122"/>
              </a:rPr>
              <a:t>投资用于购买数据</a:t>
            </a:r>
            <a:endParaRPr lang="zh-CN" altLang="en-US" sz="1200" dirty="0">
              <a:solidFill>
                <a:schemeClr val="bg1">
                  <a:lumMod val="75000"/>
                </a:schemeClr>
              </a:solidFill>
              <a:latin typeface="方正兰亭刊黑_GBK" panose="02000000000000000000" pitchFamily="2" charset="-122"/>
              <a:ea typeface="方正兰亭刊黑_GBK" panose="02000000000000000000" pitchFamily="2" charset="-122"/>
            </a:endParaRPr>
          </a:p>
        </p:txBody>
      </p:sp>
      <p:sp>
        <p:nvSpPr>
          <p:cNvPr id="26" name="TextBox 25"/>
          <p:cNvSpPr txBox="1"/>
          <p:nvPr/>
        </p:nvSpPr>
        <p:spPr>
          <a:xfrm>
            <a:off x="827584" y="3590895"/>
            <a:ext cx="3168352" cy="276999"/>
          </a:xfrm>
          <a:prstGeom prst="rect">
            <a:avLst/>
          </a:prstGeom>
          <a:noFill/>
        </p:spPr>
        <p:txBody>
          <a:bodyPr wrap="square" rtlCol="0">
            <a:spAutoFit/>
          </a:bodyPr>
          <a:lstStyle/>
          <a:p>
            <a:pPr>
              <a:buClr>
                <a:schemeClr val="bg1">
                  <a:lumMod val="50000"/>
                </a:schemeClr>
              </a:buClr>
              <a:buFont typeface="Arial" panose="020B0604020202020204" pitchFamily="34" charset="0"/>
              <a:buChar char="•"/>
            </a:pPr>
            <a:r>
              <a:rPr lang="en-US" altLang="zh-CN" sz="1200" dirty="0" smtClean="0">
                <a:solidFill>
                  <a:schemeClr val="bg1">
                    <a:lumMod val="85000"/>
                  </a:schemeClr>
                </a:solidFill>
                <a:latin typeface="方正兰亭刊黑_GBK" panose="02000000000000000000" pitchFamily="2" charset="-122"/>
                <a:ea typeface="方正兰亭刊黑_GBK" panose="02000000000000000000" pitchFamily="2" charset="-122"/>
              </a:rPr>
              <a:t>    </a:t>
            </a:r>
            <a:r>
              <a:rPr lang="zh-CN" altLang="en-US" sz="1200" dirty="0" smtClean="0">
                <a:solidFill>
                  <a:schemeClr val="bg1">
                    <a:lumMod val="65000"/>
                  </a:schemeClr>
                </a:solidFill>
                <a:latin typeface="方正兰亭刊黑_GBK" panose="02000000000000000000" pitchFamily="2" charset="-122"/>
                <a:ea typeface="方正兰亭刊黑_GBK" panose="02000000000000000000" pitchFamily="2" charset="-122"/>
              </a:rPr>
              <a:t>传统金融</a:t>
            </a:r>
            <a:r>
              <a:rPr lang="zh-CN" altLang="en-US" sz="1200" dirty="0" smtClean="0">
                <a:solidFill>
                  <a:schemeClr val="bg1">
                    <a:lumMod val="75000"/>
                  </a:schemeClr>
                </a:solidFill>
                <a:latin typeface="方正兰亭刊黑_GBK" panose="02000000000000000000" pitchFamily="2" charset="-122"/>
                <a:ea typeface="方正兰亭刊黑_GBK" panose="02000000000000000000" pitchFamily="2" charset="-122"/>
              </a:rPr>
              <a:t>业务逐</a:t>
            </a:r>
            <a:r>
              <a:rPr lang="zh-CN" altLang="en-US" sz="1200" dirty="0" smtClean="0">
                <a:solidFill>
                  <a:schemeClr val="bg1">
                    <a:lumMod val="85000"/>
                  </a:schemeClr>
                </a:solidFill>
                <a:latin typeface="方正兰亭刊黑_GBK" panose="02000000000000000000" pitchFamily="2" charset="-122"/>
                <a:ea typeface="方正兰亭刊黑_GBK" panose="02000000000000000000" pitchFamily="2" charset="-122"/>
              </a:rPr>
              <a:t>步启动</a:t>
            </a:r>
            <a:r>
              <a:rPr lang="zh-CN" altLang="en-US" sz="1200" dirty="0" smtClean="0">
                <a:solidFill>
                  <a:schemeClr val="bg1">
                    <a:lumMod val="75000"/>
                  </a:schemeClr>
                </a:solidFill>
                <a:latin typeface="方正兰亭刊黑_GBK" panose="02000000000000000000" pitchFamily="2" charset="-122"/>
                <a:ea typeface="方正兰亭刊黑_GBK" panose="02000000000000000000" pitchFamily="2" charset="-122"/>
              </a:rPr>
              <a:t>大数据升级</a:t>
            </a:r>
            <a:endParaRPr lang="zh-CN" altLang="en-US" sz="1200" dirty="0">
              <a:solidFill>
                <a:schemeClr val="bg1">
                  <a:lumMod val="75000"/>
                </a:schemeClr>
              </a:solidFill>
              <a:latin typeface="方正兰亭刊黑_GBK" panose="02000000000000000000" pitchFamily="2" charset="-122"/>
              <a:ea typeface="方正兰亭刊黑_GBK" panose="02000000000000000000" pitchFamily="2" charset="-122"/>
            </a:endParaRPr>
          </a:p>
        </p:txBody>
      </p:sp>
      <p:sp>
        <p:nvSpPr>
          <p:cNvPr id="27" name="TextBox 26"/>
          <p:cNvSpPr txBox="1"/>
          <p:nvPr/>
        </p:nvSpPr>
        <p:spPr>
          <a:xfrm>
            <a:off x="827584" y="3302863"/>
            <a:ext cx="3024336" cy="276999"/>
          </a:xfrm>
          <a:prstGeom prst="rect">
            <a:avLst/>
          </a:prstGeom>
          <a:noFill/>
        </p:spPr>
        <p:txBody>
          <a:bodyPr wrap="square" rtlCol="0">
            <a:spAutoFit/>
          </a:bodyPr>
          <a:lstStyle/>
          <a:p>
            <a:pPr>
              <a:buClr>
                <a:schemeClr val="bg1">
                  <a:lumMod val="50000"/>
                </a:schemeClr>
              </a:buClr>
              <a:buFont typeface="Arial" panose="020B0604020202020204" pitchFamily="34" charset="0"/>
              <a:buChar char="•"/>
            </a:pPr>
            <a:r>
              <a:rPr lang="en-US" altLang="zh-CN" sz="1200" dirty="0" smtClean="0">
                <a:solidFill>
                  <a:schemeClr val="bg1">
                    <a:lumMod val="85000"/>
                  </a:schemeClr>
                </a:solidFill>
                <a:latin typeface="方正兰亭刊黑_GBK" panose="02000000000000000000" pitchFamily="2" charset="-122"/>
                <a:ea typeface="方正兰亭刊黑_GBK" panose="02000000000000000000" pitchFamily="2" charset="-122"/>
              </a:rPr>
              <a:t>    </a:t>
            </a:r>
            <a:r>
              <a:rPr lang="zh-CN" altLang="en-US" sz="1200" dirty="0" smtClean="0">
                <a:solidFill>
                  <a:schemeClr val="bg1">
                    <a:lumMod val="65000"/>
                  </a:schemeClr>
                </a:solidFill>
                <a:latin typeface="方正兰亭刊黑_GBK" panose="02000000000000000000" pitchFamily="2" charset="-122"/>
                <a:ea typeface="方正兰亭刊黑_GBK" panose="02000000000000000000" pitchFamily="2" charset="-122"/>
              </a:rPr>
              <a:t>建</a:t>
            </a:r>
            <a:r>
              <a:rPr lang="zh-CN" altLang="en-US" sz="1200" dirty="0" smtClean="0">
                <a:solidFill>
                  <a:schemeClr val="bg1">
                    <a:lumMod val="75000"/>
                  </a:schemeClr>
                </a:solidFill>
                <a:latin typeface="方正兰亭刊黑_GBK" panose="02000000000000000000" pitchFamily="2" charset="-122"/>
                <a:ea typeface="方正兰亭刊黑_GBK" panose="02000000000000000000" pitchFamily="2" charset="-122"/>
              </a:rPr>
              <a:t>设大数据平台和数据中心成为主流</a:t>
            </a:r>
            <a:endParaRPr lang="zh-CN" altLang="en-US" sz="1200" dirty="0">
              <a:solidFill>
                <a:schemeClr val="bg1">
                  <a:lumMod val="7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5148064" y="637116"/>
            <a:ext cx="1008112" cy="504056"/>
          </a:xfrm>
          <a:prstGeom prst="roundRect">
            <a:avLst/>
          </a:prstGeom>
          <a:solidFill>
            <a:schemeClr val="accent6">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 name="TextBox 28"/>
          <p:cNvSpPr txBox="1"/>
          <p:nvPr/>
        </p:nvSpPr>
        <p:spPr>
          <a:xfrm>
            <a:off x="2339752" y="627534"/>
            <a:ext cx="4248472"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smtClean="0">
                <a:ln>
                  <a:noFill/>
                </a:ln>
                <a:solidFill>
                  <a:sysClr val="window" lastClr="FFFFFF"/>
                </a:solidFill>
                <a:effectLst/>
                <a:uLnTx/>
                <a:uFillTx/>
                <a:latin typeface="方正兰亭刊黑_GBK" panose="02000000000000000000" pitchFamily="2" charset="-122"/>
                <a:ea typeface="方正兰亭刊黑_GBK" panose="02000000000000000000" pitchFamily="2" charset="-122"/>
              </a:rPr>
              <a:t>传统</a:t>
            </a:r>
            <a:r>
              <a:rPr lang="zh-CN" altLang="en-US" sz="2800" kern="0" noProof="0" dirty="0" smtClean="0">
                <a:solidFill>
                  <a:sysClr val="window" lastClr="FFFFFF"/>
                </a:solidFill>
                <a:latin typeface="方正兰亭刊黑_GBK" panose="02000000000000000000" pitchFamily="2" charset="-122"/>
                <a:ea typeface="方正兰亭刊黑_GBK" panose="02000000000000000000" pitchFamily="2" charset="-122"/>
              </a:rPr>
              <a:t>风险</a:t>
            </a:r>
            <a:r>
              <a:rPr kumimoji="0" lang="zh-CN" altLang="en-US" sz="2800" b="0" i="0" u="none" strike="noStrike" kern="0" cap="none" spc="0" normalizeH="0" baseline="0" noProof="0" dirty="0" smtClean="0">
                <a:ln>
                  <a:noFill/>
                </a:ln>
                <a:solidFill>
                  <a:sysClr val="window" lastClr="FFFFFF"/>
                </a:solidFill>
                <a:effectLst/>
                <a:uLnTx/>
                <a:uFillTx/>
                <a:latin typeface="方正兰亭刊黑_GBK" panose="02000000000000000000" pitchFamily="2" charset="-122"/>
                <a:ea typeface="方正兰亭刊黑_GBK" panose="02000000000000000000" pitchFamily="2" charset="-122"/>
              </a:rPr>
              <a:t>管理  方法</a:t>
            </a:r>
            <a:endParaRPr kumimoji="0" lang="zh-CN" altLang="en-US" sz="2800" b="0" i="0" u="none" strike="noStrike" kern="0" cap="none" spc="0" normalizeH="0" baseline="0" noProof="0" dirty="0">
              <a:ln>
                <a:noFill/>
              </a:ln>
              <a:solidFill>
                <a:sysClr val="window" lastClr="FFFFFF"/>
              </a:solidFill>
              <a:effectLst/>
              <a:uLnTx/>
              <a:uFillTx/>
              <a:latin typeface="方正兰亭刊黑_GBK" panose="02000000000000000000" pitchFamily="2" charset="-122"/>
              <a:ea typeface="方正兰亭刊黑_GBK" panose="02000000000000000000" pitchFamily="2" charset="-122"/>
            </a:endParaRPr>
          </a:p>
        </p:txBody>
      </p:sp>
      <p:sp>
        <p:nvSpPr>
          <p:cNvPr id="30" name="椭圆 29"/>
          <p:cNvSpPr/>
          <p:nvPr/>
        </p:nvSpPr>
        <p:spPr>
          <a:xfrm>
            <a:off x="899592" y="1923678"/>
            <a:ext cx="1368152" cy="1368152"/>
          </a:xfrm>
          <a:prstGeom prst="ellipse">
            <a:avLst/>
          </a:prstGeom>
          <a:gradFill flip="none" rotWithShape="1">
            <a:gsLst>
              <a:gs pos="0">
                <a:srgbClr val="97BC1F">
                  <a:shade val="30000"/>
                  <a:satMod val="115000"/>
                </a:srgbClr>
              </a:gs>
              <a:gs pos="50000">
                <a:srgbClr val="97BC1F">
                  <a:shade val="67500"/>
                  <a:satMod val="115000"/>
                </a:srgbClr>
              </a:gs>
              <a:gs pos="100000">
                <a:srgbClr val="97BC1F">
                  <a:shade val="100000"/>
                  <a:satMod val="115000"/>
                </a:srgb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1" name="TextBox 30"/>
          <p:cNvSpPr txBox="1"/>
          <p:nvPr/>
        </p:nvSpPr>
        <p:spPr>
          <a:xfrm>
            <a:off x="899592" y="2418442"/>
            <a:ext cx="1368152"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ysClr val="window" lastClr="FFFFFF"/>
                </a:solidFill>
                <a:effectLst/>
                <a:uLnTx/>
                <a:uFillTx/>
                <a:latin typeface="方正兰亭刊黑_GBK" panose="02000000000000000000" pitchFamily="2" charset="-122"/>
                <a:ea typeface="方正兰亭刊黑_GBK" panose="02000000000000000000" pitchFamily="2" charset="-122"/>
              </a:rPr>
              <a:t>风险度量</a:t>
            </a:r>
            <a:endParaRPr kumimoji="0" lang="zh-CN" altLang="en-US" sz="1800" b="0" i="0" u="none" strike="noStrike" kern="0" cap="none" spc="0" normalizeH="0" baseline="0" noProof="0" dirty="0">
              <a:ln>
                <a:noFill/>
              </a:ln>
              <a:solidFill>
                <a:sysClr val="window" lastClr="FFFFFF"/>
              </a:solidFill>
              <a:effectLst/>
              <a:uLnTx/>
              <a:uFillTx/>
              <a:latin typeface="方正兰亭刊黑_GBK" panose="02000000000000000000" pitchFamily="2" charset="-122"/>
              <a:ea typeface="方正兰亭刊黑_GBK" panose="02000000000000000000" pitchFamily="2" charset="-122"/>
            </a:endParaRPr>
          </a:p>
        </p:txBody>
      </p:sp>
      <p:sp>
        <p:nvSpPr>
          <p:cNvPr id="32" name="TextBox 31"/>
          <p:cNvSpPr txBox="1"/>
          <p:nvPr/>
        </p:nvSpPr>
        <p:spPr>
          <a:xfrm>
            <a:off x="827584" y="3435846"/>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专家评估风险</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33" name="TextBox 32"/>
          <p:cNvSpPr txBox="1"/>
          <p:nvPr/>
        </p:nvSpPr>
        <p:spPr>
          <a:xfrm>
            <a:off x="827584" y="3651870"/>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Z </a:t>
            </a: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评分模型</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34" name="TextBox 33"/>
          <p:cNvSpPr txBox="1"/>
          <p:nvPr/>
        </p:nvSpPr>
        <p:spPr>
          <a:xfrm>
            <a:off x="827584" y="3837697"/>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企业运营状态评估</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35" name="椭圆 34"/>
          <p:cNvSpPr/>
          <p:nvPr/>
        </p:nvSpPr>
        <p:spPr>
          <a:xfrm>
            <a:off x="2915816" y="1923678"/>
            <a:ext cx="1368152" cy="1368152"/>
          </a:xfrm>
          <a:prstGeom prst="ellipse">
            <a:avLst/>
          </a:prstGeom>
          <a:gradFill flip="none" rotWithShape="1">
            <a:gsLst>
              <a:gs pos="0">
                <a:srgbClr val="0F74C2">
                  <a:shade val="30000"/>
                  <a:satMod val="115000"/>
                </a:srgbClr>
              </a:gs>
              <a:gs pos="50000">
                <a:srgbClr val="0F74C2">
                  <a:shade val="67500"/>
                  <a:satMod val="115000"/>
                </a:srgbClr>
              </a:gs>
              <a:gs pos="100000">
                <a:srgbClr val="0F74C2">
                  <a:shade val="100000"/>
                  <a:satMod val="115000"/>
                </a:srgb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6" name="TextBox 35"/>
          <p:cNvSpPr txBox="1"/>
          <p:nvPr/>
        </p:nvSpPr>
        <p:spPr>
          <a:xfrm>
            <a:off x="2915816" y="2418442"/>
            <a:ext cx="1368152"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ysClr val="window" lastClr="FFFFFF"/>
                </a:solidFill>
                <a:effectLst/>
                <a:uLnTx/>
                <a:uFillTx/>
                <a:latin typeface="方正兰亭刊黑_GBK" panose="02000000000000000000" pitchFamily="2" charset="-122"/>
                <a:ea typeface="方正兰亭刊黑_GBK" panose="02000000000000000000" pitchFamily="2" charset="-122"/>
              </a:rPr>
              <a:t>日常检查</a:t>
            </a:r>
            <a:endParaRPr kumimoji="0" lang="zh-CN" altLang="en-US" sz="1800" b="0" i="0" u="none" strike="noStrike" kern="0" cap="none" spc="0" normalizeH="0" baseline="0" noProof="0" dirty="0">
              <a:ln>
                <a:noFill/>
              </a:ln>
              <a:solidFill>
                <a:sysClr val="window" lastClr="FFFFFF"/>
              </a:solidFill>
              <a:effectLst/>
              <a:uLnTx/>
              <a:uFillTx/>
              <a:latin typeface="方正兰亭刊黑_GBK" panose="02000000000000000000" pitchFamily="2" charset="-122"/>
              <a:ea typeface="方正兰亭刊黑_GBK" panose="02000000000000000000" pitchFamily="2" charset="-122"/>
            </a:endParaRPr>
          </a:p>
        </p:txBody>
      </p:sp>
      <p:sp>
        <p:nvSpPr>
          <p:cNvPr id="37" name="TextBox 36"/>
          <p:cNvSpPr txBox="1"/>
          <p:nvPr/>
        </p:nvSpPr>
        <p:spPr>
          <a:xfrm>
            <a:off x="2843808" y="3435846"/>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日常管理账户资金</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38" name="TextBox 37"/>
          <p:cNvSpPr txBox="1"/>
          <p:nvPr/>
        </p:nvSpPr>
        <p:spPr>
          <a:xfrm>
            <a:off x="2843808" y="3651870"/>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定期检查现场</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39" name="TextBox 38"/>
          <p:cNvSpPr txBox="1"/>
          <p:nvPr/>
        </p:nvSpPr>
        <p:spPr>
          <a:xfrm>
            <a:off x="2843808" y="3867894"/>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定期检查抵押品</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40" name="TextBox 39"/>
          <p:cNvSpPr txBox="1"/>
          <p:nvPr/>
        </p:nvSpPr>
        <p:spPr>
          <a:xfrm>
            <a:off x="2843808" y="4083918"/>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日常跟踪检查风险</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41" name="椭圆 40"/>
          <p:cNvSpPr/>
          <p:nvPr/>
        </p:nvSpPr>
        <p:spPr>
          <a:xfrm>
            <a:off x="4932040" y="1923678"/>
            <a:ext cx="1368152" cy="1368152"/>
          </a:xfrm>
          <a:prstGeom prst="ellipse">
            <a:avLst/>
          </a:prstGeom>
          <a:gradFill flip="none" rotWithShape="1">
            <a:gsLst>
              <a:gs pos="0">
                <a:srgbClr val="FE841F">
                  <a:shade val="30000"/>
                  <a:satMod val="115000"/>
                </a:srgbClr>
              </a:gs>
              <a:gs pos="50000">
                <a:srgbClr val="FE841F">
                  <a:shade val="67500"/>
                  <a:satMod val="115000"/>
                </a:srgbClr>
              </a:gs>
              <a:gs pos="100000">
                <a:srgbClr val="FE841F">
                  <a:shade val="100000"/>
                  <a:satMod val="115000"/>
                </a:srgb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2" name="TextBox 41"/>
          <p:cNvSpPr txBox="1"/>
          <p:nvPr/>
        </p:nvSpPr>
        <p:spPr>
          <a:xfrm>
            <a:off x="4932040" y="2418442"/>
            <a:ext cx="1368152"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ysClr val="window" lastClr="FFFFFF"/>
                </a:solidFill>
                <a:effectLst/>
                <a:uLnTx/>
                <a:uFillTx/>
                <a:latin typeface="方正兰亭刊黑_GBK" panose="02000000000000000000" pitchFamily="2" charset="-122"/>
                <a:ea typeface="方正兰亭刊黑_GBK" panose="02000000000000000000" pitchFamily="2" charset="-122"/>
              </a:rPr>
              <a:t>风险监测</a:t>
            </a:r>
            <a:endParaRPr kumimoji="0" lang="zh-CN" altLang="en-US" sz="1800" b="0" i="0" u="none" strike="noStrike" kern="0" cap="none" spc="0" normalizeH="0" baseline="0" noProof="0" dirty="0">
              <a:ln>
                <a:noFill/>
              </a:ln>
              <a:solidFill>
                <a:sysClr val="window" lastClr="FFFFFF"/>
              </a:solidFill>
              <a:effectLst/>
              <a:uLnTx/>
              <a:uFillTx/>
              <a:latin typeface="方正兰亭刊黑_GBK" panose="02000000000000000000" pitchFamily="2" charset="-122"/>
              <a:ea typeface="方正兰亭刊黑_GBK" panose="02000000000000000000" pitchFamily="2" charset="-122"/>
            </a:endParaRPr>
          </a:p>
        </p:txBody>
      </p:sp>
      <p:sp>
        <p:nvSpPr>
          <p:cNvPr id="43" name="Freeform 3"/>
          <p:cNvSpPr/>
          <p:nvPr/>
        </p:nvSpPr>
        <p:spPr>
          <a:xfrm>
            <a:off x="6948266" y="1923678"/>
            <a:ext cx="1368150" cy="1368152"/>
          </a:xfrm>
          <a:custGeom>
            <a:avLst/>
            <a:gdLst>
              <a:gd name="connsiteX0" fmla="*/ 5068197 w 5937763"/>
              <a:gd name="connsiteY0" fmla="*/ 869565 h 5937769"/>
              <a:gd name="connsiteX1" fmla="*/ 5068197 w 5937763"/>
              <a:gd name="connsiteY1" fmla="*/ 5068202 h 5937769"/>
              <a:gd name="connsiteX2" fmla="*/ 869565 w 5937763"/>
              <a:gd name="connsiteY2" fmla="*/ 5068202 h 5937769"/>
              <a:gd name="connsiteX3" fmla="*/ 869565 w 5937763"/>
              <a:gd name="connsiteY3" fmla="*/ 869565 h 5937769"/>
              <a:gd name="connsiteX4" fmla="*/ 5068197 w 5937763"/>
              <a:gd name="connsiteY4" fmla="*/ 869565 h 593776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37763" h="5937769">
                <a:moveTo>
                  <a:pt x="5068197" y="869565"/>
                </a:moveTo>
                <a:cubicBezTo>
                  <a:pt x="6227618" y="2028988"/>
                  <a:pt x="6227618" y="3908781"/>
                  <a:pt x="5068197" y="5068202"/>
                </a:cubicBezTo>
                <a:cubicBezTo>
                  <a:pt x="3908776" y="6227624"/>
                  <a:pt x="2028986" y="6227624"/>
                  <a:pt x="869565" y="5068202"/>
                </a:cubicBezTo>
                <a:cubicBezTo>
                  <a:pt x="-289856" y="3908781"/>
                  <a:pt x="-289856" y="2028988"/>
                  <a:pt x="869565" y="869565"/>
                </a:cubicBezTo>
                <a:cubicBezTo>
                  <a:pt x="2028986" y="-289855"/>
                  <a:pt x="3908776" y="-289855"/>
                  <a:pt x="5068197" y="869565"/>
                </a:cubicBezTo>
              </a:path>
            </a:pathLst>
          </a:custGeom>
          <a:gradFill flip="none" rotWithShape="1">
            <a:gsLst>
              <a:gs pos="0">
                <a:srgbClr val="73B8FB">
                  <a:shade val="30000"/>
                  <a:satMod val="115000"/>
                </a:srgbClr>
              </a:gs>
              <a:gs pos="50000">
                <a:srgbClr val="73B8FB">
                  <a:shade val="67500"/>
                  <a:satMod val="115000"/>
                </a:srgbClr>
              </a:gs>
              <a:gs pos="100000">
                <a:srgbClr val="73B8FB">
                  <a:shade val="100000"/>
                  <a:satMod val="115000"/>
                </a:srgbClr>
              </a:gs>
            </a:gsLst>
            <a:lin ang="0" scaled="1"/>
            <a:tileRect/>
          </a:gradFill>
          <a:ln w="12700" cap="flat" cmpd="sng" algn="ctr">
            <a:solidFill>
              <a:srgbClr val="000000">
                <a:alpha val="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4" name="TextBox 43"/>
          <p:cNvSpPr txBox="1"/>
          <p:nvPr/>
        </p:nvSpPr>
        <p:spPr>
          <a:xfrm>
            <a:off x="6948266" y="2427734"/>
            <a:ext cx="1368152"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ysClr val="window" lastClr="FFFFFF"/>
                </a:solidFill>
                <a:effectLst/>
                <a:uLnTx/>
                <a:uFillTx/>
                <a:latin typeface="方正兰亭刊黑_GBK" panose="02000000000000000000" pitchFamily="2" charset="-122"/>
                <a:ea typeface="方正兰亭刊黑_GBK" panose="02000000000000000000" pitchFamily="2" charset="-122"/>
              </a:rPr>
              <a:t>风险管理</a:t>
            </a:r>
            <a:endParaRPr kumimoji="0" lang="zh-CN" altLang="en-US" sz="1800" b="0" i="0" u="none" strike="noStrike" kern="0" cap="none" spc="0" normalizeH="0" baseline="0" noProof="0" dirty="0">
              <a:ln>
                <a:noFill/>
              </a:ln>
              <a:solidFill>
                <a:sysClr val="window" lastClr="FFFFFF"/>
              </a:solidFill>
              <a:effectLst/>
              <a:uLnTx/>
              <a:uFillTx/>
              <a:latin typeface="方正兰亭刊黑_GBK" panose="02000000000000000000" pitchFamily="2" charset="-122"/>
              <a:ea typeface="方正兰亭刊黑_GBK" panose="02000000000000000000" pitchFamily="2" charset="-122"/>
            </a:endParaRPr>
          </a:p>
        </p:txBody>
      </p:sp>
      <p:sp>
        <p:nvSpPr>
          <p:cNvPr id="45" name="TextBox 44"/>
          <p:cNvSpPr txBox="1"/>
          <p:nvPr/>
        </p:nvSpPr>
        <p:spPr>
          <a:xfrm>
            <a:off x="4860032" y="3435846"/>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全面检查风险</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46" name="TextBox 45"/>
          <p:cNvSpPr txBox="1"/>
          <p:nvPr/>
        </p:nvSpPr>
        <p:spPr>
          <a:xfrm>
            <a:off x="4860032" y="3651870"/>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重估抵押品贷后价值</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47" name="TextBox 46"/>
          <p:cNvSpPr txBox="1"/>
          <p:nvPr/>
        </p:nvSpPr>
        <p:spPr>
          <a:xfrm>
            <a:off x="4860032" y="3867894"/>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分类管理风险</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48" name="TextBox 47"/>
          <p:cNvSpPr txBox="1"/>
          <p:nvPr/>
        </p:nvSpPr>
        <p:spPr>
          <a:xfrm>
            <a:off x="6876256" y="3435846"/>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退出潜在风险客户</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49" name="TextBox 48"/>
          <p:cNvSpPr txBox="1"/>
          <p:nvPr/>
        </p:nvSpPr>
        <p:spPr>
          <a:xfrm>
            <a:off x="6876256" y="3651870"/>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召开风险管理例会</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50" name="TextBox 49"/>
          <p:cNvSpPr txBox="1"/>
          <p:nvPr/>
        </p:nvSpPr>
        <p:spPr>
          <a:xfrm>
            <a:off x="6876256" y="3867894"/>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管理到期信贷业务</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
        <p:nvSpPr>
          <p:cNvPr id="51" name="TextBox 50"/>
          <p:cNvSpPr txBox="1"/>
          <p:nvPr/>
        </p:nvSpPr>
        <p:spPr>
          <a:xfrm>
            <a:off x="6876256" y="4083918"/>
            <a:ext cx="1512168"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rPr>
              <a:t>清收处置资产</a:t>
            </a:r>
            <a:endParaRPr kumimoji="0" lang="zh-CN" altLang="en-US" sz="1000" b="0" i="0" u="none" strike="noStrike" kern="0" cap="none" spc="0" normalizeH="0" baseline="0" noProof="0" dirty="0">
              <a:ln>
                <a:noFill/>
              </a:ln>
              <a:solidFill>
                <a:sysClr val="window" lastClr="FFFFFF">
                  <a:lumMod val="95000"/>
                </a:sysClr>
              </a:solidFill>
              <a:effectLst/>
              <a:uLnTx/>
              <a:uFillTx/>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91880" y="1365032"/>
            <a:ext cx="6336704" cy="2646878"/>
          </a:xfrm>
          <a:prstGeom prst="rect">
            <a:avLst/>
          </a:prstGeom>
          <a:noFill/>
        </p:spPr>
        <p:txBody>
          <a:bodyPr wrap="square" rtlCol="0">
            <a:spAutoFit/>
          </a:bodyPr>
          <a:lstStyle/>
          <a:p>
            <a:r>
              <a:rPr lang="en-US" altLang="zh-CN" sz="16600" b="1" dirty="0" smtClean="0">
                <a:solidFill>
                  <a:srgbClr val="FF0000"/>
                </a:solidFill>
                <a:ea typeface="微软雅黑" panose="020B0503020204020204" pitchFamily="34" charset="-122"/>
              </a:rPr>
              <a:t>DATA</a:t>
            </a:r>
            <a:endParaRPr lang="zh-CN" altLang="en-US" sz="3600" b="1" dirty="0">
              <a:solidFill>
                <a:srgbClr val="FF0000"/>
              </a:solidFill>
              <a:ea typeface="微软雅黑" panose="020B0503020204020204" pitchFamily="34" charset="-122"/>
            </a:endParaRPr>
          </a:p>
        </p:txBody>
      </p:sp>
      <p:sp>
        <p:nvSpPr>
          <p:cNvPr id="9" name="矩形 8"/>
          <p:cNvSpPr/>
          <p:nvPr/>
        </p:nvSpPr>
        <p:spPr>
          <a:xfrm>
            <a:off x="0" y="0"/>
            <a:ext cx="9144000" cy="5143500"/>
          </a:xfrm>
          <a:prstGeom prst="rect">
            <a:avLst/>
          </a:prstGeom>
          <a:solidFill>
            <a:schemeClr val="tx1">
              <a:alpha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1000100" y="2300115"/>
            <a:ext cx="4221726" cy="1200329"/>
          </a:xfrm>
          <a:prstGeom prst="rect">
            <a:avLst/>
          </a:prstGeom>
          <a:noFill/>
        </p:spPr>
        <p:txBody>
          <a:bodyPr wrap="square" rtlCol="0">
            <a:spAutoFit/>
          </a:bodyPr>
          <a:lstStyle/>
          <a:p>
            <a:r>
              <a:rPr lang="zh-CN" altLang="en-US" sz="7200" dirty="0" smtClean="0">
                <a:solidFill>
                  <a:schemeClr val="bg1">
                    <a:lumMod val="95000"/>
                  </a:schemeClr>
                </a:solidFill>
                <a:latin typeface="+mn-ea"/>
              </a:rPr>
              <a:t>风险监控</a:t>
            </a:r>
            <a:endParaRPr lang="zh-CN" altLang="en-US" dirty="0">
              <a:solidFill>
                <a:schemeClr val="bg1">
                  <a:lumMod val="95000"/>
                </a:schemeClr>
              </a:solidFill>
              <a:latin typeface="+mn-ea"/>
            </a:endParaRPr>
          </a:p>
        </p:txBody>
      </p:sp>
      <p:sp>
        <p:nvSpPr>
          <p:cNvPr id="8" name="TextBox 7"/>
          <p:cNvSpPr txBox="1"/>
          <p:nvPr/>
        </p:nvSpPr>
        <p:spPr>
          <a:xfrm>
            <a:off x="1216124" y="1988276"/>
            <a:ext cx="1466906" cy="461665"/>
          </a:xfrm>
          <a:prstGeom prst="rect">
            <a:avLst/>
          </a:prstGeom>
          <a:noFill/>
        </p:spPr>
        <p:txBody>
          <a:bodyPr wrap="square" rtlCol="0">
            <a:spAutoFit/>
          </a:bodyPr>
          <a:lstStyle/>
          <a:p>
            <a:r>
              <a:rPr lang="zh-CN" altLang="en-US" sz="2400" dirty="0" smtClean="0">
                <a:solidFill>
                  <a:schemeClr val="bg1"/>
                </a:solidFill>
                <a:latin typeface="+mn-ea"/>
              </a:rPr>
              <a:t>大数据与</a:t>
            </a:r>
            <a:endParaRPr lang="zh-CN" altLang="en-US" sz="2400" dirty="0">
              <a:solidFill>
                <a:schemeClr val="bg1"/>
              </a:solidFill>
              <a:latin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07904" y="1635646"/>
            <a:ext cx="453650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extBox 1"/>
          <p:cNvSpPr txBox="1"/>
          <p:nvPr/>
        </p:nvSpPr>
        <p:spPr>
          <a:xfrm>
            <a:off x="5472608" y="1030926"/>
            <a:ext cx="2771800" cy="460704"/>
          </a:xfrm>
          <a:prstGeom prst="rect">
            <a:avLst/>
          </a:prstGeom>
          <a:noFill/>
        </p:spPr>
        <p:txBody>
          <a:bodyPr wrap="square" lIns="0" tIns="0" rIns="0" rtlCol="0">
            <a:spAutoFit/>
          </a:bodyPr>
          <a:lstStyle/>
          <a:p>
            <a:pPr algn="r" defTabSz="-635">
              <a:lnSpc>
                <a:spcPct val="150000"/>
              </a:lnSpc>
            </a:pPr>
            <a:r>
              <a:rPr lang="zh-CN" altLang="en-US" sz="2000" dirty="0" smtClean="0">
                <a:solidFill>
                  <a:srgbClr val="FFBE00"/>
                </a:solidFill>
                <a:latin typeface="方正兰亭刊黑_GBK" panose="02000000000000000000" pitchFamily="2" charset="-122"/>
                <a:ea typeface="方正兰亭刊黑_GBK" panose="02000000000000000000" pitchFamily="2" charset="-122"/>
                <a:cs typeface="微软雅黑" panose="020B0503020204020204" pitchFamily="34" charset="-122"/>
              </a:rPr>
              <a:t>企业大数据</a:t>
            </a:r>
            <a:endParaRPr lang="en-US" altLang="zh-CN" sz="2000" dirty="0" smtClean="0">
              <a:solidFill>
                <a:srgbClr val="FFBE00"/>
              </a:solidFill>
              <a:latin typeface="方正兰亭刊黑_GBK" panose="02000000000000000000" pitchFamily="2" charset="-122"/>
              <a:ea typeface="方正兰亭刊黑_GBK" panose="02000000000000000000" pitchFamily="2" charset="-122"/>
              <a:cs typeface="微软雅黑" panose="020B0503020204020204" pitchFamily="34" charset="-122"/>
            </a:endParaRPr>
          </a:p>
        </p:txBody>
      </p:sp>
      <p:sp>
        <p:nvSpPr>
          <p:cNvPr id="6" name="TextBox 1"/>
          <p:cNvSpPr txBox="1"/>
          <p:nvPr/>
        </p:nvSpPr>
        <p:spPr>
          <a:xfrm>
            <a:off x="6702319" y="627534"/>
            <a:ext cx="1542089" cy="600164"/>
          </a:xfrm>
          <a:prstGeom prst="rect">
            <a:avLst/>
          </a:prstGeom>
          <a:noFill/>
        </p:spPr>
        <p:txBody>
          <a:bodyPr wrap="none" lIns="0" tIns="0" rIns="0" rtlCol="0">
            <a:spAutoFit/>
          </a:bodyPr>
          <a:lstStyle/>
          <a:p>
            <a:pPr algn="r" defTabSz="-635">
              <a:lnSpc>
                <a:spcPct val="150000"/>
              </a:lnSpc>
            </a:pPr>
            <a:r>
              <a:rPr lang="en-US" altLang="zh-CN" sz="2400" b="1" dirty="0" smtClean="0">
                <a:solidFill>
                  <a:srgbClr val="FFBE00"/>
                </a:solidFill>
                <a:ea typeface="Arial Unicode MS" panose="020B0604020202020204" pitchFamily="34" charset="-122"/>
                <a:cs typeface="Arial Unicode MS" panose="020B0604020202020204" pitchFamily="34" charset="-122"/>
              </a:rPr>
              <a:t>75,000,000</a:t>
            </a:r>
            <a:endParaRPr lang="en-US" altLang="zh-CN" sz="2400" b="1" dirty="0" smtClean="0">
              <a:solidFill>
                <a:srgbClr val="FFBE00"/>
              </a:solidFill>
              <a:ea typeface="Arial Unicode MS" panose="020B0604020202020204" pitchFamily="34" charset="-122"/>
              <a:cs typeface="Arial Unicode MS" panose="020B0604020202020204" pitchFamily="34" charset="-122"/>
            </a:endParaRPr>
          </a:p>
        </p:txBody>
      </p:sp>
      <p:sp>
        <p:nvSpPr>
          <p:cNvPr id="7" name="TextBox 6"/>
          <p:cNvSpPr txBox="1"/>
          <p:nvPr/>
        </p:nvSpPr>
        <p:spPr>
          <a:xfrm>
            <a:off x="6876256" y="1635646"/>
            <a:ext cx="1872208" cy="646331"/>
          </a:xfrm>
          <a:prstGeom prst="rect">
            <a:avLst/>
          </a:prstGeom>
          <a:noFill/>
        </p:spPr>
        <p:txBody>
          <a:bodyPr wrap="square" rtlCol="0">
            <a:spAutoFit/>
          </a:bodyPr>
          <a:lstStyle/>
          <a:p>
            <a:pPr algn="just">
              <a:lnSpc>
                <a:spcPct val="150000"/>
              </a:lnSpc>
            </a:pPr>
            <a:r>
              <a:rPr lang="zh-CN" altLang="en-US" sz="2400" b="1"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内 </a:t>
            </a: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部数据</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8" name="TextBox 7"/>
          <p:cNvSpPr txBox="1"/>
          <p:nvPr/>
        </p:nvSpPr>
        <p:spPr>
          <a:xfrm>
            <a:off x="6876256" y="2156252"/>
            <a:ext cx="1872208" cy="415498"/>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行业上下游数据</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9" name="TextBox 8"/>
          <p:cNvSpPr txBox="1"/>
          <p:nvPr/>
        </p:nvSpPr>
        <p:spPr>
          <a:xfrm>
            <a:off x="6876256" y="2427734"/>
            <a:ext cx="1872208" cy="415498"/>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供应商名单</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0" name="TextBox 9"/>
          <p:cNvSpPr txBox="1"/>
          <p:nvPr/>
        </p:nvSpPr>
        <p:spPr>
          <a:xfrm>
            <a:off x="6876256" y="2715766"/>
            <a:ext cx="1872208" cy="415498"/>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客户名单</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1" name="TextBox 10"/>
          <p:cNvSpPr txBox="1"/>
          <p:nvPr/>
        </p:nvSpPr>
        <p:spPr>
          <a:xfrm>
            <a:off x="6876256" y="2981361"/>
            <a:ext cx="1872208" cy="415498"/>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财务营收</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2" name="TextBox 11"/>
          <p:cNvSpPr txBox="1"/>
          <p:nvPr/>
        </p:nvSpPr>
        <p:spPr>
          <a:xfrm>
            <a:off x="6876256" y="3269393"/>
            <a:ext cx="1872208" cy="415498"/>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水电煤气</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3" name="TextBox 12"/>
          <p:cNvSpPr txBox="1"/>
          <p:nvPr/>
        </p:nvSpPr>
        <p:spPr>
          <a:xfrm>
            <a:off x="6876256" y="3557425"/>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公司岗位设置</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4" name="TextBox 13"/>
          <p:cNvSpPr txBox="1"/>
          <p:nvPr/>
        </p:nvSpPr>
        <p:spPr>
          <a:xfrm>
            <a:off x="3707904" y="1635646"/>
            <a:ext cx="1872208" cy="646331"/>
          </a:xfrm>
          <a:prstGeom prst="rect">
            <a:avLst/>
          </a:prstGeom>
          <a:noFill/>
        </p:spPr>
        <p:txBody>
          <a:bodyPr wrap="square" rtlCol="0">
            <a:spAutoFit/>
          </a:bodyPr>
          <a:lstStyle/>
          <a:p>
            <a:pPr algn="just">
              <a:lnSpc>
                <a:spcPct val="150000"/>
              </a:lnSpc>
            </a:pPr>
            <a:r>
              <a:rPr lang="zh-CN" altLang="en-US" sz="2400" b="1" dirty="0" smtClean="0">
                <a:solidFill>
                  <a:schemeClr val="bg1">
                    <a:lumMod val="95000"/>
                  </a:schemeClr>
                </a:solidFill>
                <a:latin typeface="方正兰亭刊黑_GBK" panose="02000000000000000000" pitchFamily="2" charset="-122"/>
                <a:ea typeface="方正兰亭刊黑_GBK" panose="02000000000000000000" pitchFamily="2" charset="-122"/>
              </a:rPr>
              <a:t>外 </a:t>
            </a: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部数据</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5" name="TextBox 14"/>
          <p:cNvSpPr txBox="1"/>
          <p:nvPr/>
        </p:nvSpPr>
        <p:spPr>
          <a:xfrm>
            <a:off x="3707904" y="2156252"/>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无形资产</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6" name="TextBox 15"/>
          <p:cNvSpPr txBox="1"/>
          <p:nvPr/>
        </p:nvSpPr>
        <p:spPr>
          <a:xfrm>
            <a:off x="3707904" y="2427734"/>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动产抵押和土地转让</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7" name="TextBox 16"/>
          <p:cNvSpPr txBox="1"/>
          <p:nvPr/>
        </p:nvSpPr>
        <p:spPr>
          <a:xfrm>
            <a:off x="3707904" y="2715766"/>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招标投标信息</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8" name="TextBox 17"/>
          <p:cNvSpPr txBox="1"/>
          <p:nvPr/>
        </p:nvSpPr>
        <p:spPr>
          <a:xfrm>
            <a:off x="3707904" y="2981361"/>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员工评价</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9" name="TextBox 18"/>
          <p:cNvSpPr txBox="1"/>
          <p:nvPr/>
        </p:nvSpPr>
        <p:spPr>
          <a:xfrm>
            <a:off x="3707904" y="3269393"/>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新闻舆情与企业口碑</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0" name="TextBox 19"/>
          <p:cNvSpPr txBox="1"/>
          <p:nvPr/>
        </p:nvSpPr>
        <p:spPr>
          <a:xfrm>
            <a:off x="3707904" y="3557425"/>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法院公告与判决文书</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1" name="TextBox 20"/>
          <p:cNvSpPr txBox="1"/>
          <p:nvPr/>
        </p:nvSpPr>
        <p:spPr>
          <a:xfrm>
            <a:off x="3707904" y="3867894"/>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失信与涉诉被执行</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pic>
        <p:nvPicPr>
          <p:cNvPr id="22" name="图片 21" descr="无文字正方形.png"/>
          <p:cNvPicPr>
            <a:picLocks noChangeAspect="1"/>
          </p:cNvPicPr>
          <p:nvPr/>
        </p:nvPicPr>
        <p:blipFill>
          <a:blip r:embed="rId1" cstate="print"/>
          <a:stretch>
            <a:fillRect/>
          </a:stretch>
        </p:blipFill>
        <p:spPr>
          <a:xfrm>
            <a:off x="251520" y="195486"/>
            <a:ext cx="432048" cy="432048"/>
          </a:xfrm>
          <a:prstGeom prst="rect">
            <a:avLst/>
          </a:prstGeom>
        </p:spPr>
      </p:pic>
      <p:sp>
        <p:nvSpPr>
          <p:cNvPr id="23" name="TextBox 22"/>
          <p:cNvSpPr txBox="1"/>
          <p:nvPr/>
        </p:nvSpPr>
        <p:spPr>
          <a:xfrm>
            <a:off x="3707904" y="4155926"/>
            <a:ext cx="1872208" cy="415498"/>
          </a:xfrm>
          <a:prstGeom prst="rect">
            <a:avLst/>
          </a:prstGeom>
          <a:noFill/>
        </p:spPr>
        <p:txBody>
          <a:bodyPr wrap="square" rtlCol="0">
            <a:spAutoFit/>
          </a:bodyPr>
          <a:lstStyle/>
          <a:p>
            <a:pPr algn="just">
              <a:lnSpc>
                <a:spcPct val="150000"/>
              </a:lnSpc>
            </a:pPr>
            <a:r>
              <a:rPr lang="en-US" altLang="zh-CN" sz="1400" dirty="0" smtClean="0">
                <a:solidFill>
                  <a:schemeClr val="bg1">
                    <a:lumMod val="95000"/>
                  </a:schemeClr>
                </a:solidFill>
                <a:latin typeface="方正兰亭刊黑_GBK" panose="02000000000000000000" pitchFamily="2" charset="-122"/>
                <a:ea typeface="方正兰亭刊黑_GBK" panose="02000000000000000000" pitchFamily="2" charset="-122"/>
              </a:rPr>
              <a:t>... ...</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4" name="TextBox 23"/>
          <p:cNvSpPr txBox="1"/>
          <p:nvPr/>
        </p:nvSpPr>
        <p:spPr>
          <a:xfrm>
            <a:off x="6876256" y="3845457"/>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子公司分布</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25" name="TextBox 24"/>
          <p:cNvSpPr txBox="1"/>
          <p:nvPr/>
        </p:nvSpPr>
        <p:spPr>
          <a:xfrm>
            <a:off x="6876256" y="4133489"/>
            <a:ext cx="1872208" cy="382477"/>
          </a:xfrm>
          <a:prstGeom prst="rect">
            <a:avLst/>
          </a:prstGeom>
          <a:noFill/>
        </p:spPr>
        <p:txBody>
          <a:bodyPr wrap="square" rtlCol="0">
            <a:spAutoFit/>
          </a:bodyPr>
          <a:lstStyle/>
          <a:p>
            <a:pPr algn="just">
              <a:lnSpc>
                <a:spcPct val="150000"/>
              </a:lnSpc>
            </a:pPr>
            <a:r>
              <a:rPr lang="en-US" altLang="zh-CN"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 ...</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无文字正方形.png"/>
          <p:cNvPicPr>
            <a:picLocks noChangeAspect="1"/>
          </p:cNvPicPr>
          <p:nvPr/>
        </p:nvPicPr>
        <p:blipFill>
          <a:blip r:embed="rId1" cstate="print"/>
          <a:stretch>
            <a:fillRect/>
          </a:stretch>
        </p:blipFill>
        <p:spPr>
          <a:xfrm>
            <a:off x="251520" y="195486"/>
            <a:ext cx="432048" cy="432048"/>
          </a:xfrm>
          <a:prstGeom prst="rect">
            <a:avLst/>
          </a:prstGeom>
        </p:spPr>
      </p:pic>
      <p:cxnSp>
        <p:nvCxnSpPr>
          <p:cNvPr id="5" name="直接连接符 4"/>
          <p:cNvCxnSpPr/>
          <p:nvPr/>
        </p:nvCxnSpPr>
        <p:spPr>
          <a:xfrm>
            <a:off x="3707904" y="1635646"/>
            <a:ext cx="453650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TextBox 1"/>
          <p:cNvSpPr txBox="1"/>
          <p:nvPr/>
        </p:nvSpPr>
        <p:spPr>
          <a:xfrm>
            <a:off x="5472608" y="1030926"/>
            <a:ext cx="2771800" cy="460704"/>
          </a:xfrm>
          <a:prstGeom prst="rect">
            <a:avLst/>
          </a:prstGeom>
          <a:noFill/>
        </p:spPr>
        <p:txBody>
          <a:bodyPr wrap="square" lIns="0" tIns="0" rIns="0" rtlCol="0">
            <a:spAutoFit/>
          </a:bodyPr>
          <a:lstStyle/>
          <a:p>
            <a:pPr algn="r" defTabSz="-635">
              <a:lnSpc>
                <a:spcPct val="150000"/>
              </a:lnSpc>
            </a:pPr>
            <a:r>
              <a:rPr lang="zh-CN" altLang="en-US" sz="2000" dirty="0" smtClean="0">
                <a:solidFill>
                  <a:srgbClr val="FFBE00"/>
                </a:solidFill>
                <a:latin typeface="方正兰亭刊黑_GBK" panose="02000000000000000000" pitchFamily="2" charset="-122"/>
                <a:ea typeface="方正兰亭刊黑_GBK" panose="02000000000000000000" pitchFamily="2" charset="-122"/>
                <a:cs typeface="微软雅黑" panose="020B0503020204020204" pitchFamily="34" charset="-122"/>
              </a:rPr>
              <a:t>企业大数据</a:t>
            </a:r>
            <a:endParaRPr lang="en-US" altLang="zh-CN" sz="2000" dirty="0" smtClean="0">
              <a:solidFill>
                <a:srgbClr val="FFBE00"/>
              </a:solidFill>
              <a:latin typeface="方正兰亭刊黑_GBK" panose="02000000000000000000" pitchFamily="2" charset="-122"/>
              <a:ea typeface="方正兰亭刊黑_GBK" panose="02000000000000000000" pitchFamily="2" charset="-122"/>
              <a:cs typeface="微软雅黑" panose="020B0503020204020204" pitchFamily="34" charset="-122"/>
            </a:endParaRPr>
          </a:p>
        </p:txBody>
      </p:sp>
      <p:sp>
        <p:nvSpPr>
          <p:cNvPr id="7" name="TextBox 1"/>
          <p:cNvSpPr txBox="1"/>
          <p:nvPr/>
        </p:nvSpPr>
        <p:spPr>
          <a:xfrm>
            <a:off x="6702319" y="627534"/>
            <a:ext cx="1542089" cy="600164"/>
          </a:xfrm>
          <a:prstGeom prst="rect">
            <a:avLst/>
          </a:prstGeom>
          <a:noFill/>
        </p:spPr>
        <p:txBody>
          <a:bodyPr wrap="none" lIns="0" tIns="0" rIns="0" rtlCol="0">
            <a:spAutoFit/>
          </a:bodyPr>
          <a:lstStyle/>
          <a:p>
            <a:pPr algn="r" defTabSz="-635">
              <a:lnSpc>
                <a:spcPct val="150000"/>
              </a:lnSpc>
            </a:pPr>
            <a:r>
              <a:rPr lang="en-US" altLang="zh-CN" sz="2400" b="1" dirty="0" smtClean="0">
                <a:solidFill>
                  <a:srgbClr val="FFBE00"/>
                </a:solidFill>
                <a:ea typeface="Arial Unicode MS" panose="020B0604020202020204" pitchFamily="34" charset="-122"/>
                <a:cs typeface="Arial Unicode MS" panose="020B0604020202020204" pitchFamily="34" charset="-122"/>
              </a:rPr>
              <a:t>75,000,000</a:t>
            </a:r>
            <a:endParaRPr lang="en-US" altLang="zh-CN" sz="2400" b="1" dirty="0" smtClean="0">
              <a:solidFill>
                <a:srgbClr val="FFBE00"/>
              </a:solidFill>
              <a:ea typeface="Arial Unicode MS" panose="020B0604020202020204" pitchFamily="34" charset="-122"/>
              <a:cs typeface="Arial Unicode MS" panose="020B0604020202020204" pitchFamily="34" charset="-122"/>
            </a:endParaRPr>
          </a:p>
        </p:txBody>
      </p:sp>
      <p:sp>
        <p:nvSpPr>
          <p:cNvPr id="8" name="TextBox 7"/>
          <p:cNvSpPr txBox="1"/>
          <p:nvPr/>
        </p:nvSpPr>
        <p:spPr>
          <a:xfrm>
            <a:off x="6876256" y="1635646"/>
            <a:ext cx="1872208" cy="646331"/>
          </a:xfrm>
          <a:prstGeom prst="rect">
            <a:avLst/>
          </a:prstGeom>
          <a:noFill/>
        </p:spPr>
        <p:txBody>
          <a:bodyPr wrap="square" rtlCol="0">
            <a:spAutoFit/>
          </a:bodyPr>
          <a:lstStyle/>
          <a:p>
            <a:pPr algn="just">
              <a:lnSpc>
                <a:spcPct val="150000"/>
              </a:lnSpc>
            </a:pPr>
            <a:r>
              <a:rPr lang="zh-CN" altLang="en-US" sz="2400" b="1"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行 </a:t>
            </a: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业政策</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9" name="TextBox 8"/>
          <p:cNvSpPr txBox="1"/>
          <p:nvPr/>
        </p:nvSpPr>
        <p:spPr>
          <a:xfrm>
            <a:off x="6876256" y="2156252"/>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政策内容</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0" name="TextBox 9"/>
          <p:cNvSpPr txBox="1"/>
          <p:nvPr/>
        </p:nvSpPr>
        <p:spPr>
          <a:xfrm>
            <a:off x="6876256" y="2427734"/>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行业新闻与趋势</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1" name="TextBox 10"/>
          <p:cNvSpPr txBox="1"/>
          <p:nvPr/>
        </p:nvSpPr>
        <p:spPr>
          <a:xfrm>
            <a:off x="6876256" y="2715766"/>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新增企业数量</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2" name="TextBox 11"/>
          <p:cNvSpPr txBox="1"/>
          <p:nvPr/>
        </p:nvSpPr>
        <p:spPr>
          <a:xfrm>
            <a:off x="6876256" y="2981361"/>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券商调研报告</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3" name="TextBox 12"/>
          <p:cNvSpPr txBox="1"/>
          <p:nvPr/>
        </p:nvSpPr>
        <p:spPr>
          <a:xfrm>
            <a:off x="3707904" y="1635646"/>
            <a:ext cx="1872208" cy="646331"/>
          </a:xfrm>
          <a:prstGeom prst="rect">
            <a:avLst/>
          </a:prstGeom>
          <a:noFill/>
        </p:spPr>
        <p:txBody>
          <a:bodyPr wrap="square" rtlCol="0">
            <a:spAutoFit/>
          </a:bodyPr>
          <a:lstStyle/>
          <a:p>
            <a:pPr algn="just">
              <a:lnSpc>
                <a:spcPct val="150000"/>
              </a:lnSpc>
            </a:pPr>
            <a:r>
              <a:rPr lang="zh-CN" altLang="en-US" sz="2400" b="1" dirty="0" smtClean="0">
                <a:solidFill>
                  <a:schemeClr val="bg1">
                    <a:lumMod val="95000"/>
                  </a:schemeClr>
                </a:solidFill>
                <a:latin typeface="方正兰亭刊黑_GBK" panose="02000000000000000000" pitchFamily="2" charset="-122"/>
                <a:ea typeface="方正兰亭刊黑_GBK" panose="02000000000000000000" pitchFamily="2" charset="-122"/>
              </a:rPr>
              <a:t>内 </a:t>
            </a: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部数据</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4" name="TextBox 13"/>
          <p:cNvSpPr txBox="1"/>
          <p:nvPr/>
        </p:nvSpPr>
        <p:spPr>
          <a:xfrm>
            <a:off x="3707904" y="2156252"/>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行业上下游数据</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5" name="TextBox 14"/>
          <p:cNvSpPr txBox="1"/>
          <p:nvPr/>
        </p:nvSpPr>
        <p:spPr>
          <a:xfrm>
            <a:off x="3707904" y="2427734"/>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供应商名单</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6" name="TextBox 15"/>
          <p:cNvSpPr txBox="1"/>
          <p:nvPr/>
        </p:nvSpPr>
        <p:spPr>
          <a:xfrm>
            <a:off x="3707904" y="2715766"/>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客户信息</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7" name="TextBox 16"/>
          <p:cNvSpPr txBox="1"/>
          <p:nvPr/>
        </p:nvSpPr>
        <p:spPr>
          <a:xfrm>
            <a:off x="3707904" y="2981361"/>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财务营收</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8" name="TextBox 17"/>
          <p:cNvSpPr txBox="1"/>
          <p:nvPr/>
        </p:nvSpPr>
        <p:spPr>
          <a:xfrm>
            <a:off x="3707904" y="3269393"/>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水电煤气</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9" name="TextBox 18"/>
          <p:cNvSpPr txBox="1"/>
          <p:nvPr/>
        </p:nvSpPr>
        <p:spPr>
          <a:xfrm>
            <a:off x="3707904" y="3557425"/>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公司岗位设置</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0" name="TextBox 19"/>
          <p:cNvSpPr txBox="1"/>
          <p:nvPr/>
        </p:nvSpPr>
        <p:spPr>
          <a:xfrm>
            <a:off x="3707904" y="3845457"/>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子公司分布</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1" name="TextBox 20"/>
          <p:cNvSpPr txBox="1"/>
          <p:nvPr/>
        </p:nvSpPr>
        <p:spPr>
          <a:xfrm>
            <a:off x="3707904" y="4133489"/>
            <a:ext cx="1872208" cy="415498"/>
          </a:xfrm>
          <a:prstGeom prst="rect">
            <a:avLst/>
          </a:prstGeom>
          <a:noFill/>
        </p:spPr>
        <p:txBody>
          <a:bodyPr wrap="square" rtlCol="0">
            <a:spAutoFit/>
          </a:bodyPr>
          <a:lstStyle/>
          <a:p>
            <a:pPr algn="just">
              <a:lnSpc>
                <a:spcPct val="150000"/>
              </a:lnSpc>
            </a:pPr>
            <a:r>
              <a:rPr lang="en-US" altLang="zh-CN" sz="1400" dirty="0" smtClean="0">
                <a:solidFill>
                  <a:schemeClr val="bg1">
                    <a:lumMod val="95000"/>
                  </a:schemeClr>
                </a:solidFill>
                <a:latin typeface="方正兰亭刊黑_GBK" panose="02000000000000000000" pitchFamily="2" charset="-122"/>
                <a:ea typeface="方正兰亭刊黑_GBK" panose="02000000000000000000" pitchFamily="2" charset="-122"/>
              </a:rPr>
              <a:t>... ...</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2" name="TextBox 21"/>
          <p:cNvSpPr txBox="1"/>
          <p:nvPr/>
        </p:nvSpPr>
        <p:spPr>
          <a:xfrm>
            <a:off x="6876256" y="3269393"/>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行业资产</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23" name="TextBox 22"/>
          <p:cNvSpPr txBox="1"/>
          <p:nvPr/>
        </p:nvSpPr>
        <p:spPr>
          <a:xfrm>
            <a:off x="6876256" y="3557425"/>
            <a:ext cx="1872208" cy="382477"/>
          </a:xfrm>
          <a:prstGeom prst="rect">
            <a:avLst/>
          </a:prstGeom>
          <a:noFill/>
        </p:spPr>
        <p:txBody>
          <a:bodyPr wrap="square" rtlCol="0">
            <a:spAutoFit/>
          </a:bodyPr>
          <a:lstStyle/>
          <a:p>
            <a:pPr algn="just">
              <a:lnSpc>
                <a:spcPct val="150000"/>
              </a:lnSpc>
            </a:pPr>
            <a:r>
              <a:rPr lang="en-US" altLang="zh-CN"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 ...</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无文字正方形.png"/>
          <p:cNvPicPr>
            <a:picLocks noChangeAspect="1"/>
          </p:cNvPicPr>
          <p:nvPr/>
        </p:nvPicPr>
        <p:blipFill>
          <a:blip r:embed="rId1" cstate="print"/>
          <a:stretch>
            <a:fillRect/>
          </a:stretch>
        </p:blipFill>
        <p:spPr>
          <a:xfrm>
            <a:off x="251520" y="195486"/>
            <a:ext cx="432048" cy="432048"/>
          </a:xfrm>
          <a:prstGeom prst="rect">
            <a:avLst/>
          </a:prstGeom>
        </p:spPr>
      </p:pic>
      <p:sp>
        <p:nvSpPr>
          <p:cNvPr id="5" name="TextBox 1"/>
          <p:cNvSpPr txBox="1"/>
          <p:nvPr/>
        </p:nvSpPr>
        <p:spPr>
          <a:xfrm>
            <a:off x="5472608" y="1030926"/>
            <a:ext cx="2771800" cy="460704"/>
          </a:xfrm>
          <a:prstGeom prst="rect">
            <a:avLst/>
          </a:prstGeom>
          <a:noFill/>
        </p:spPr>
        <p:txBody>
          <a:bodyPr wrap="square" lIns="0" tIns="0" rIns="0" rtlCol="0">
            <a:spAutoFit/>
          </a:bodyPr>
          <a:lstStyle/>
          <a:p>
            <a:pPr algn="r" defTabSz="-635">
              <a:lnSpc>
                <a:spcPct val="150000"/>
              </a:lnSpc>
            </a:pPr>
            <a:r>
              <a:rPr lang="zh-CN" altLang="en-US" sz="2000" dirty="0" smtClean="0">
                <a:solidFill>
                  <a:srgbClr val="FFBE00"/>
                </a:solidFill>
                <a:latin typeface="方正兰亭刊黑_GBK" panose="02000000000000000000" pitchFamily="2" charset="-122"/>
                <a:ea typeface="方正兰亭刊黑_GBK" panose="02000000000000000000" pitchFamily="2" charset="-122"/>
                <a:cs typeface="微软雅黑" panose="020B0503020204020204" pitchFamily="34" charset="-122"/>
              </a:rPr>
              <a:t>企业大数据</a:t>
            </a:r>
            <a:endParaRPr lang="en-US" altLang="zh-CN" sz="2000" dirty="0" smtClean="0">
              <a:solidFill>
                <a:srgbClr val="FFBE00"/>
              </a:solidFill>
              <a:latin typeface="方正兰亭刊黑_GBK" panose="02000000000000000000" pitchFamily="2" charset="-122"/>
              <a:ea typeface="方正兰亭刊黑_GBK" panose="02000000000000000000" pitchFamily="2" charset="-122"/>
              <a:cs typeface="微软雅黑" panose="020B0503020204020204" pitchFamily="34" charset="-122"/>
            </a:endParaRPr>
          </a:p>
        </p:txBody>
      </p:sp>
      <p:sp>
        <p:nvSpPr>
          <p:cNvPr id="6" name="TextBox 1"/>
          <p:cNvSpPr txBox="1"/>
          <p:nvPr/>
        </p:nvSpPr>
        <p:spPr>
          <a:xfrm>
            <a:off x="6702319" y="627534"/>
            <a:ext cx="1542089" cy="531684"/>
          </a:xfrm>
          <a:prstGeom prst="rect">
            <a:avLst/>
          </a:prstGeom>
          <a:noFill/>
        </p:spPr>
        <p:txBody>
          <a:bodyPr wrap="none" lIns="0" tIns="0" rIns="0" rtlCol="0">
            <a:spAutoFit/>
          </a:bodyPr>
          <a:lstStyle/>
          <a:p>
            <a:pPr algn="r" defTabSz="-635">
              <a:lnSpc>
                <a:spcPct val="150000"/>
              </a:lnSpc>
            </a:pPr>
            <a:r>
              <a:rPr lang="en-US" altLang="zh-CN" sz="2400" b="1" dirty="0" smtClean="0">
                <a:solidFill>
                  <a:srgbClr val="FFBE00"/>
                </a:solidFill>
                <a:ea typeface="Arial Unicode MS" panose="020B0604020202020204" pitchFamily="34" charset="-122"/>
                <a:cs typeface="Arial Unicode MS" panose="020B0604020202020204" pitchFamily="34" charset="-122"/>
              </a:rPr>
              <a:t>75,000,000</a:t>
            </a:r>
            <a:endParaRPr lang="en-US" altLang="zh-CN" sz="2400" b="1" dirty="0" smtClean="0">
              <a:solidFill>
                <a:srgbClr val="FFBE00"/>
              </a:solidFill>
              <a:ea typeface="Arial Unicode MS" panose="020B0604020202020204" pitchFamily="34" charset="-122"/>
              <a:cs typeface="Arial Unicode MS" panose="020B0604020202020204" pitchFamily="34" charset="-122"/>
            </a:endParaRPr>
          </a:p>
        </p:txBody>
      </p:sp>
      <p:cxnSp>
        <p:nvCxnSpPr>
          <p:cNvPr id="7" name="直接连接符 6"/>
          <p:cNvCxnSpPr/>
          <p:nvPr/>
        </p:nvCxnSpPr>
        <p:spPr>
          <a:xfrm>
            <a:off x="3707904" y="1635646"/>
            <a:ext cx="453650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76256" y="1635646"/>
            <a:ext cx="1872208" cy="646331"/>
          </a:xfrm>
          <a:prstGeom prst="rect">
            <a:avLst/>
          </a:prstGeom>
          <a:noFill/>
        </p:spPr>
        <p:txBody>
          <a:bodyPr wrap="square" rtlCol="0">
            <a:spAutoFit/>
          </a:bodyPr>
          <a:lstStyle/>
          <a:p>
            <a:pPr algn="just">
              <a:lnSpc>
                <a:spcPct val="150000"/>
              </a:lnSpc>
            </a:pPr>
            <a:r>
              <a:rPr lang="zh-CN" altLang="en-US" sz="2400" b="1"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企 </a:t>
            </a: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业家信用</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9" name="TextBox 8"/>
          <p:cNvSpPr txBox="1"/>
          <p:nvPr/>
        </p:nvSpPr>
        <p:spPr>
          <a:xfrm>
            <a:off x="6876256" y="2156252"/>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教育水平</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0" name="TextBox 9"/>
          <p:cNvSpPr txBox="1"/>
          <p:nvPr/>
        </p:nvSpPr>
        <p:spPr>
          <a:xfrm>
            <a:off x="6876256" y="2427734"/>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地域稳定程度</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1" name="TextBox 10"/>
          <p:cNvSpPr txBox="1"/>
          <p:nvPr/>
        </p:nvSpPr>
        <p:spPr>
          <a:xfrm>
            <a:off x="6876256" y="2715766"/>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法院诉讼</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2" name="TextBox 11"/>
          <p:cNvSpPr txBox="1"/>
          <p:nvPr/>
        </p:nvSpPr>
        <p:spPr>
          <a:xfrm>
            <a:off x="6876256" y="2981361"/>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对外投资</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3" name="TextBox 12"/>
          <p:cNvSpPr txBox="1"/>
          <p:nvPr/>
        </p:nvSpPr>
        <p:spPr>
          <a:xfrm>
            <a:off x="3707904" y="1635646"/>
            <a:ext cx="1872208" cy="646331"/>
          </a:xfrm>
          <a:prstGeom prst="rect">
            <a:avLst/>
          </a:prstGeom>
          <a:noFill/>
        </p:spPr>
        <p:txBody>
          <a:bodyPr wrap="square" rtlCol="0">
            <a:spAutoFit/>
          </a:bodyPr>
          <a:lstStyle/>
          <a:p>
            <a:pPr algn="just">
              <a:lnSpc>
                <a:spcPct val="150000"/>
              </a:lnSpc>
            </a:pPr>
            <a:r>
              <a:rPr lang="zh-CN" altLang="en-US" sz="2400" b="1" dirty="0" smtClean="0">
                <a:solidFill>
                  <a:schemeClr val="bg1">
                    <a:lumMod val="95000"/>
                  </a:schemeClr>
                </a:solidFill>
                <a:latin typeface="方正兰亭刊黑_GBK" panose="02000000000000000000" pitchFamily="2" charset="-122"/>
                <a:ea typeface="方正兰亭刊黑_GBK" panose="02000000000000000000" pitchFamily="2" charset="-122"/>
              </a:rPr>
              <a:t>行 </a:t>
            </a: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业政策</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4" name="TextBox 13"/>
          <p:cNvSpPr txBox="1"/>
          <p:nvPr/>
        </p:nvSpPr>
        <p:spPr>
          <a:xfrm>
            <a:off x="3707904" y="2156252"/>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政策内容</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5" name="TextBox 14"/>
          <p:cNvSpPr txBox="1"/>
          <p:nvPr/>
        </p:nvSpPr>
        <p:spPr>
          <a:xfrm>
            <a:off x="3707904" y="2427734"/>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行业新闻与趋势</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6" name="TextBox 15"/>
          <p:cNvSpPr txBox="1"/>
          <p:nvPr/>
        </p:nvSpPr>
        <p:spPr>
          <a:xfrm>
            <a:off x="3707904" y="2715766"/>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新增企业数量</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7" name="TextBox 16"/>
          <p:cNvSpPr txBox="1"/>
          <p:nvPr/>
        </p:nvSpPr>
        <p:spPr>
          <a:xfrm>
            <a:off x="3707904" y="2981361"/>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券商调研报告</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8" name="TextBox 17"/>
          <p:cNvSpPr txBox="1"/>
          <p:nvPr/>
        </p:nvSpPr>
        <p:spPr>
          <a:xfrm>
            <a:off x="3707904" y="3269393"/>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行业资产</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9" name="TextBox 18"/>
          <p:cNvSpPr txBox="1"/>
          <p:nvPr/>
        </p:nvSpPr>
        <p:spPr>
          <a:xfrm>
            <a:off x="3707904" y="3557425"/>
            <a:ext cx="1872208" cy="415498"/>
          </a:xfrm>
          <a:prstGeom prst="rect">
            <a:avLst/>
          </a:prstGeom>
          <a:noFill/>
        </p:spPr>
        <p:txBody>
          <a:bodyPr wrap="square" rtlCol="0">
            <a:spAutoFit/>
          </a:bodyPr>
          <a:lstStyle/>
          <a:p>
            <a:pPr algn="just">
              <a:lnSpc>
                <a:spcPct val="150000"/>
              </a:lnSpc>
            </a:pPr>
            <a:r>
              <a:rPr lang="en-US" altLang="zh-CN" sz="1400" dirty="0" smtClean="0">
                <a:solidFill>
                  <a:schemeClr val="bg1">
                    <a:lumMod val="95000"/>
                  </a:schemeClr>
                </a:solidFill>
                <a:latin typeface="方正兰亭刊黑_GBK" panose="02000000000000000000" pitchFamily="2" charset="-122"/>
                <a:ea typeface="方正兰亭刊黑_GBK" panose="02000000000000000000" pitchFamily="2" charset="-122"/>
              </a:rPr>
              <a:t>... ...</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0" name="TextBox 19"/>
          <p:cNvSpPr txBox="1"/>
          <p:nvPr/>
        </p:nvSpPr>
        <p:spPr>
          <a:xfrm>
            <a:off x="6876256" y="3269393"/>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社交大数据</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21" name="TextBox 20"/>
          <p:cNvSpPr txBox="1"/>
          <p:nvPr/>
        </p:nvSpPr>
        <p:spPr>
          <a:xfrm>
            <a:off x="6876256" y="3557425"/>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失信黑名单</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22" name="TextBox 21"/>
          <p:cNvSpPr txBox="1"/>
          <p:nvPr/>
        </p:nvSpPr>
        <p:spPr>
          <a:xfrm>
            <a:off x="6876256" y="3845457"/>
            <a:ext cx="1872208" cy="382477"/>
          </a:xfrm>
          <a:prstGeom prst="rect">
            <a:avLst/>
          </a:prstGeom>
          <a:noFill/>
        </p:spPr>
        <p:txBody>
          <a:bodyPr wrap="square" rtlCol="0">
            <a:spAutoFit/>
          </a:bodyPr>
          <a:lstStyle/>
          <a:p>
            <a:pPr algn="just">
              <a:lnSpc>
                <a:spcPct val="150000"/>
              </a:lnSpc>
            </a:pPr>
            <a:r>
              <a:rPr lang="en-US" altLang="zh-CN"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 ...</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无文字正方形.png"/>
          <p:cNvPicPr>
            <a:picLocks noChangeAspect="1"/>
          </p:cNvPicPr>
          <p:nvPr/>
        </p:nvPicPr>
        <p:blipFill>
          <a:blip r:embed="rId1" cstate="print"/>
          <a:stretch>
            <a:fillRect/>
          </a:stretch>
        </p:blipFill>
        <p:spPr>
          <a:xfrm>
            <a:off x="251520" y="195486"/>
            <a:ext cx="432048" cy="432048"/>
          </a:xfrm>
          <a:prstGeom prst="rect">
            <a:avLst/>
          </a:prstGeom>
        </p:spPr>
      </p:pic>
      <p:sp>
        <p:nvSpPr>
          <p:cNvPr id="5" name="TextBox 1"/>
          <p:cNvSpPr txBox="1"/>
          <p:nvPr/>
        </p:nvSpPr>
        <p:spPr>
          <a:xfrm>
            <a:off x="5472608" y="1030926"/>
            <a:ext cx="2771800" cy="460704"/>
          </a:xfrm>
          <a:prstGeom prst="rect">
            <a:avLst/>
          </a:prstGeom>
          <a:noFill/>
        </p:spPr>
        <p:txBody>
          <a:bodyPr wrap="square" lIns="0" tIns="0" rIns="0" rtlCol="0">
            <a:spAutoFit/>
          </a:bodyPr>
          <a:lstStyle/>
          <a:p>
            <a:pPr algn="r" defTabSz="-635">
              <a:lnSpc>
                <a:spcPct val="150000"/>
              </a:lnSpc>
            </a:pPr>
            <a:r>
              <a:rPr lang="zh-CN" altLang="en-US" sz="2000" dirty="0" smtClean="0">
                <a:solidFill>
                  <a:srgbClr val="FFBE00"/>
                </a:solidFill>
                <a:latin typeface="方正兰亭刊黑_GBK" panose="02000000000000000000" pitchFamily="2" charset="-122"/>
                <a:ea typeface="方正兰亭刊黑_GBK" panose="02000000000000000000" pitchFamily="2" charset="-122"/>
                <a:cs typeface="微软雅黑" panose="020B0503020204020204" pitchFamily="34" charset="-122"/>
              </a:rPr>
              <a:t>企业大数据</a:t>
            </a:r>
            <a:endParaRPr lang="en-US" altLang="zh-CN" sz="2000" dirty="0" smtClean="0">
              <a:solidFill>
                <a:srgbClr val="FFBE00"/>
              </a:solidFill>
              <a:latin typeface="方正兰亭刊黑_GBK" panose="02000000000000000000" pitchFamily="2" charset="-122"/>
              <a:ea typeface="方正兰亭刊黑_GBK" panose="02000000000000000000" pitchFamily="2" charset="-122"/>
              <a:cs typeface="微软雅黑" panose="020B0503020204020204" pitchFamily="34" charset="-122"/>
            </a:endParaRPr>
          </a:p>
        </p:txBody>
      </p:sp>
      <p:sp>
        <p:nvSpPr>
          <p:cNvPr id="6" name="TextBox 1"/>
          <p:cNvSpPr txBox="1"/>
          <p:nvPr/>
        </p:nvSpPr>
        <p:spPr>
          <a:xfrm>
            <a:off x="6702319" y="627534"/>
            <a:ext cx="1542089" cy="600164"/>
          </a:xfrm>
          <a:prstGeom prst="rect">
            <a:avLst/>
          </a:prstGeom>
          <a:noFill/>
        </p:spPr>
        <p:txBody>
          <a:bodyPr wrap="none" lIns="0" tIns="0" rIns="0" rtlCol="0">
            <a:spAutoFit/>
          </a:bodyPr>
          <a:lstStyle/>
          <a:p>
            <a:pPr algn="r" defTabSz="-635">
              <a:lnSpc>
                <a:spcPct val="150000"/>
              </a:lnSpc>
            </a:pPr>
            <a:r>
              <a:rPr lang="en-US" altLang="zh-CN" sz="2400" b="1" dirty="0" smtClean="0">
                <a:solidFill>
                  <a:srgbClr val="FFBE00"/>
                </a:solidFill>
                <a:ea typeface="Arial Unicode MS" panose="020B0604020202020204" pitchFamily="34" charset="-122"/>
                <a:cs typeface="Arial Unicode MS" panose="020B0604020202020204" pitchFamily="34" charset="-122"/>
              </a:rPr>
              <a:t>75,000,000</a:t>
            </a:r>
            <a:endParaRPr lang="en-US" altLang="zh-CN" sz="2400" b="1" dirty="0" smtClean="0">
              <a:solidFill>
                <a:srgbClr val="FFBE00"/>
              </a:solidFill>
              <a:ea typeface="Arial Unicode MS" panose="020B0604020202020204" pitchFamily="34" charset="-122"/>
              <a:cs typeface="Arial Unicode MS" panose="020B0604020202020204" pitchFamily="34" charset="-122"/>
            </a:endParaRPr>
          </a:p>
        </p:txBody>
      </p:sp>
      <p:cxnSp>
        <p:nvCxnSpPr>
          <p:cNvPr id="7" name="直接连接符 6"/>
          <p:cNvCxnSpPr/>
          <p:nvPr/>
        </p:nvCxnSpPr>
        <p:spPr>
          <a:xfrm>
            <a:off x="3707904" y="1635646"/>
            <a:ext cx="453650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07904" y="1635646"/>
            <a:ext cx="1872208" cy="646331"/>
          </a:xfrm>
          <a:prstGeom prst="rect">
            <a:avLst/>
          </a:prstGeom>
          <a:noFill/>
        </p:spPr>
        <p:txBody>
          <a:bodyPr wrap="square" rtlCol="0">
            <a:spAutoFit/>
          </a:bodyPr>
          <a:lstStyle/>
          <a:p>
            <a:pPr algn="just">
              <a:lnSpc>
                <a:spcPct val="150000"/>
              </a:lnSpc>
            </a:pPr>
            <a:r>
              <a:rPr lang="zh-CN" altLang="en-US" sz="2400" b="1" dirty="0" smtClean="0">
                <a:solidFill>
                  <a:schemeClr val="bg1">
                    <a:lumMod val="95000"/>
                  </a:schemeClr>
                </a:solidFill>
                <a:latin typeface="方正兰亭刊黑_GBK" panose="02000000000000000000" pitchFamily="2" charset="-122"/>
                <a:ea typeface="方正兰亭刊黑_GBK" panose="02000000000000000000" pitchFamily="2" charset="-122"/>
              </a:rPr>
              <a:t>企 </a:t>
            </a: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业家信用</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9" name="TextBox 8"/>
          <p:cNvSpPr txBox="1"/>
          <p:nvPr/>
        </p:nvSpPr>
        <p:spPr>
          <a:xfrm>
            <a:off x="3707904" y="2156252"/>
            <a:ext cx="1872208" cy="382477"/>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教育水平</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0" name="TextBox 9"/>
          <p:cNvSpPr txBox="1"/>
          <p:nvPr/>
        </p:nvSpPr>
        <p:spPr>
          <a:xfrm>
            <a:off x="3707904" y="2427734"/>
            <a:ext cx="1872208" cy="415498"/>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地域稳定程度</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1" name="TextBox 10"/>
          <p:cNvSpPr txBox="1"/>
          <p:nvPr/>
        </p:nvSpPr>
        <p:spPr>
          <a:xfrm>
            <a:off x="3707904" y="2715766"/>
            <a:ext cx="1872208" cy="382477"/>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法院诉讼</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2" name="TextBox 11"/>
          <p:cNvSpPr txBox="1"/>
          <p:nvPr/>
        </p:nvSpPr>
        <p:spPr>
          <a:xfrm>
            <a:off x="3707904" y="2981361"/>
            <a:ext cx="1872208" cy="382477"/>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对外投资</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3" name="TextBox 12"/>
          <p:cNvSpPr txBox="1"/>
          <p:nvPr/>
        </p:nvSpPr>
        <p:spPr>
          <a:xfrm>
            <a:off x="3707904" y="3269393"/>
            <a:ext cx="1872208" cy="382477"/>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社交大数据</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4" name="TextBox 13"/>
          <p:cNvSpPr txBox="1"/>
          <p:nvPr/>
        </p:nvSpPr>
        <p:spPr>
          <a:xfrm>
            <a:off x="3707904" y="3557425"/>
            <a:ext cx="1872208" cy="382477"/>
          </a:xfrm>
          <a:prstGeom prst="rect">
            <a:avLst/>
          </a:prstGeom>
          <a:noFill/>
        </p:spPr>
        <p:txBody>
          <a:bodyPr wrap="square" rtlCol="0">
            <a:spAutoFit/>
          </a:bodyPr>
          <a:lstStyle/>
          <a:p>
            <a:pPr algn="just">
              <a:lnSpc>
                <a:spcPct val="150000"/>
              </a:lnSpc>
            </a:pP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失信黑名单</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5" name="TextBox 14"/>
          <p:cNvSpPr txBox="1"/>
          <p:nvPr/>
        </p:nvSpPr>
        <p:spPr>
          <a:xfrm>
            <a:off x="3707904" y="3845457"/>
            <a:ext cx="1872208" cy="415498"/>
          </a:xfrm>
          <a:prstGeom prst="rect">
            <a:avLst/>
          </a:prstGeom>
          <a:noFill/>
        </p:spPr>
        <p:txBody>
          <a:bodyPr wrap="square" rtlCol="0">
            <a:spAutoFit/>
          </a:bodyPr>
          <a:lstStyle/>
          <a:p>
            <a:pPr algn="just">
              <a:lnSpc>
                <a:spcPct val="150000"/>
              </a:lnSpc>
            </a:pPr>
            <a:r>
              <a:rPr lang="en-US" altLang="zh-CN" sz="1400" dirty="0" smtClean="0">
                <a:solidFill>
                  <a:schemeClr val="bg1">
                    <a:lumMod val="95000"/>
                  </a:schemeClr>
                </a:solidFill>
                <a:latin typeface="方正兰亭刊黑_GBK" panose="02000000000000000000" pitchFamily="2" charset="-122"/>
                <a:ea typeface="方正兰亭刊黑_GBK" panose="02000000000000000000" pitchFamily="2" charset="-122"/>
              </a:rPr>
              <a:t>... ...</a:t>
            </a:r>
            <a:endParaRPr lang="zh-CN" altLang="en-US" sz="14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6" name="TextBox 15"/>
          <p:cNvSpPr txBox="1"/>
          <p:nvPr/>
        </p:nvSpPr>
        <p:spPr>
          <a:xfrm>
            <a:off x="6876256" y="1635646"/>
            <a:ext cx="1872208" cy="589777"/>
          </a:xfrm>
          <a:prstGeom prst="rect">
            <a:avLst/>
          </a:prstGeom>
          <a:noFill/>
        </p:spPr>
        <p:txBody>
          <a:bodyPr wrap="square" rtlCol="0">
            <a:spAutoFit/>
          </a:bodyPr>
          <a:lstStyle/>
          <a:p>
            <a:pPr algn="just">
              <a:lnSpc>
                <a:spcPct val="150000"/>
              </a:lnSpc>
            </a:pPr>
            <a:r>
              <a:rPr lang="zh-CN" altLang="en-US" sz="2400" b="1"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外 </a:t>
            </a: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部数据</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7" name="TextBox 16"/>
          <p:cNvSpPr txBox="1"/>
          <p:nvPr/>
        </p:nvSpPr>
        <p:spPr>
          <a:xfrm>
            <a:off x="6876256" y="2156252"/>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无形资产</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8" name="TextBox 17"/>
          <p:cNvSpPr txBox="1"/>
          <p:nvPr/>
        </p:nvSpPr>
        <p:spPr>
          <a:xfrm>
            <a:off x="6876256" y="2427734"/>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动产抵押和土地转让</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19" name="TextBox 18"/>
          <p:cNvSpPr txBox="1"/>
          <p:nvPr/>
        </p:nvSpPr>
        <p:spPr>
          <a:xfrm>
            <a:off x="6876256" y="2715766"/>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招标投标信息</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20" name="TextBox 19"/>
          <p:cNvSpPr txBox="1"/>
          <p:nvPr/>
        </p:nvSpPr>
        <p:spPr>
          <a:xfrm>
            <a:off x="6876256" y="2981361"/>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员工评价</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21" name="TextBox 20"/>
          <p:cNvSpPr txBox="1"/>
          <p:nvPr/>
        </p:nvSpPr>
        <p:spPr>
          <a:xfrm>
            <a:off x="6876256" y="3269393"/>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新闻舆情与企业口碑</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22" name="TextBox 21"/>
          <p:cNvSpPr txBox="1"/>
          <p:nvPr/>
        </p:nvSpPr>
        <p:spPr>
          <a:xfrm>
            <a:off x="6876256" y="3557425"/>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法院公告与判决文书</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23" name="TextBox 22"/>
          <p:cNvSpPr txBox="1"/>
          <p:nvPr/>
        </p:nvSpPr>
        <p:spPr>
          <a:xfrm>
            <a:off x="6876256" y="3867894"/>
            <a:ext cx="1872208" cy="382477"/>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失信与涉诉被执行</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24" name="TextBox 23"/>
          <p:cNvSpPr txBox="1"/>
          <p:nvPr/>
        </p:nvSpPr>
        <p:spPr>
          <a:xfrm>
            <a:off x="6876256" y="4155926"/>
            <a:ext cx="1872208" cy="382477"/>
          </a:xfrm>
          <a:prstGeom prst="rect">
            <a:avLst/>
          </a:prstGeom>
          <a:noFill/>
        </p:spPr>
        <p:txBody>
          <a:bodyPr wrap="square" rtlCol="0">
            <a:spAutoFit/>
          </a:bodyPr>
          <a:lstStyle/>
          <a:p>
            <a:pPr algn="just">
              <a:lnSpc>
                <a:spcPct val="150000"/>
              </a:lnSpc>
            </a:pPr>
            <a:r>
              <a:rPr lang="en-US" altLang="zh-CN" sz="1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 ...</a:t>
            </a:r>
            <a:endParaRPr lang="zh-CN" altLang="en-US" sz="1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3808" y="968410"/>
            <a:ext cx="3456384" cy="523220"/>
          </a:xfrm>
          <a:prstGeom prst="rect">
            <a:avLst/>
          </a:prstGeom>
          <a:noFill/>
        </p:spPr>
        <p:txBody>
          <a:bodyPr wrap="square" rtlCol="0">
            <a:spAutoFit/>
          </a:bodyPr>
          <a:lstStyle/>
          <a:p>
            <a:pPr algn="ctr"/>
            <a:r>
              <a:rPr lang="zh-CN" altLang="en-US" sz="2800" b="1" dirty="0" smtClean="0">
                <a:solidFill>
                  <a:schemeClr val="bg1"/>
                </a:solidFill>
                <a:latin typeface="方正兰亭刊黑_GBK" panose="02000000000000000000" pitchFamily="2" charset="-122"/>
                <a:ea typeface="方正兰亭刊黑_GBK" panose="02000000000000000000" pitchFamily="2" charset="-122"/>
              </a:rPr>
              <a:t>底 层 技 术</a:t>
            </a:r>
            <a:r>
              <a:rPr lang="en-US" altLang="zh-CN" sz="2800" b="1" dirty="0" smtClean="0">
                <a:solidFill>
                  <a:schemeClr val="bg1"/>
                </a:solidFill>
                <a:latin typeface="方正兰亭刊黑_GBK" panose="02000000000000000000" pitchFamily="2" charset="-122"/>
                <a:ea typeface="方正兰亭刊黑_GBK" panose="02000000000000000000" pitchFamily="2" charset="-122"/>
              </a:rPr>
              <a:t> </a:t>
            </a:r>
            <a:r>
              <a:rPr lang="zh-CN" altLang="en-US" sz="2800" b="1" dirty="0" smtClean="0">
                <a:solidFill>
                  <a:schemeClr val="bg1"/>
                </a:solidFill>
                <a:latin typeface="方正兰亭刊黑_GBK" panose="02000000000000000000" pitchFamily="2" charset="-122"/>
                <a:ea typeface="方正兰亭刊黑_GBK" panose="02000000000000000000" pitchFamily="2" charset="-122"/>
              </a:rPr>
              <a:t>实 现</a:t>
            </a:r>
            <a:endParaRPr lang="zh-CN" altLang="en-US" sz="2800" b="1" dirty="0" smtClean="0">
              <a:solidFill>
                <a:schemeClr val="bg1"/>
              </a:solidFill>
              <a:latin typeface="方正兰亭刊黑_GBK" panose="02000000000000000000" pitchFamily="2" charset="-122"/>
              <a:ea typeface="方正兰亭刊黑_GBK" panose="02000000000000000000" pitchFamily="2" charset="-122"/>
            </a:endParaRPr>
          </a:p>
        </p:txBody>
      </p:sp>
      <p:sp>
        <p:nvSpPr>
          <p:cNvPr id="5" name="Freeform 3"/>
          <p:cNvSpPr/>
          <p:nvPr/>
        </p:nvSpPr>
        <p:spPr>
          <a:xfrm>
            <a:off x="1187624" y="2854700"/>
            <a:ext cx="1368151" cy="1301226"/>
          </a:xfrm>
          <a:custGeom>
            <a:avLst/>
            <a:gdLst>
              <a:gd name="connsiteX0" fmla="*/ 19050 w 3238500"/>
              <a:gd name="connsiteY0" fmla="*/ 2959100 h 3251200"/>
              <a:gd name="connsiteX1" fmla="*/ 19050 w 3238500"/>
              <a:gd name="connsiteY1" fmla="*/ 295085 h 3251200"/>
              <a:gd name="connsiteX2" fmla="*/ 285783 w 3238500"/>
              <a:gd name="connsiteY2" fmla="*/ 19050 h 3251200"/>
              <a:gd name="connsiteX3" fmla="*/ 2947400 w 3238500"/>
              <a:gd name="connsiteY3" fmla="*/ 19050 h 3251200"/>
              <a:gd name="connsiteX4" fmla="*/ 3219450 w 3238500"/>
              <a:gd name="connsiteY4" fmla="*/ 295085 h 3251200"/>
              <a:gd name="connsiteX5" fmla="*/ 3219450 w 3238500"/>
              <a:gd name="connsiteY5" fmla="*/ 2956703 h 3251200"/>
              <a:gd name="connsiteX6" fmla="*/ 2947400 w 3238500"/>
              <a:gd name="connsiteY6" fmla="*/ 3232150 h 3251200"/>
              <a:gd name="connsiteX7" fmla="*/ 285783 w 3238500"/>
              <a:gd name="connsiteY7" fmla="*/ 3232150 h 3251200"/>
              <a:gd name="connsiteX8" fmla="*/ 19050 w 3238500"/>
              <a:gd name="connsiteY8" fmla="*/ 2959100 h 3251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38500" h="3251200">
                <a:moveTo>
                  <a:pt x="19050" y="2959100"/>
                </a:moveTo>
                <a:lnTo>
                  <a:pt x="19050" y="295085"/>
                </a:lnTo>
                <a:cubicBezTo>
                  <a:pt x="19050" y="145215"/>
                  <a:pt x="135913" y="19050"/>
                  <a:pt x="285783" y="19050"/>
                </a:cubicBezTo>
                <a:lnTo>
                  <a:pt x="2947400" y="19050"/>
                </a:lnTo>
                <a:cubicBezTo>
                  <a:pt x="3097270" y="19050"/>
                  <a:pt x="3219450" y="145215"/>
                  <a:pt x="3219450" y="295085"/>
                </a:cubicBezTo>
                <a:lnTo>
                  <a:pt x="3219450" y="2956703"/>
                </a:lnTo>
                <a:cubicBezTo>
                  <a:pt x="3219450" y="3106573"/>
                  <a:pt x="3097270" y="3232150"/>
                  <a:pt x="2947400" y="3232150"/>
                </a:cubicBezTo>
                <a:lnTo>
                  <a:pt x="285783" y="3232150"/>
                </a:lnTo>
                <a:cubicBezTo>
                  <a:pt x="135913" y="3232150"/>
                  <a:pt x="19050" y="3108969"/>
                  <a:pt x="19050" y="2959100"/>
                </a:cubicBezTo>
              </a:path>
            </a:pathLst>
          </a:custGeom>
          <a:solidFill>
            <a:srgbClr val="000000">
              <a:alpha val="0"/>
            </a:srgbClr>
          </a:solidFill>
          <a:ln w="9525">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2987824" y="2854700"/>
            <a:ext cx="1368151" cy="1301226"/>
          </a:xfrm>
          <a:custGeom>
            <a:avLst/>
            <a:gdLst>
              <a:gd name="connsiteX0" fmla="*/ 19050 w 3238500"/>
              <a:gd name="connsiteY0" fmla="*/ 2959100 h 3251200"/>
              <a:gd name="connsiteX1" fmla="*/ 19050 w 3238500"/>
              <a:gd name="connsiteY1" fmla="*/ 295085 h 3251200"/>
              <a:gd name="connsiteX2" fmla="*/ 285783 w 3238500"/>
              <a:gd name="connsiteY2" fmla="*/ 19050 h 3251200"/>
              <a:gd name="connsiteX3" fmla="*/ 2947400 w 3238500"/>
              <a:gd name="connsiteY3" fmla="*/ 19050 h 3251200"/>
              <a:gd name="connsiteX4" fmla="*/ 3219450 w 3238500"/>
              <a:gd name="connsiteY4" fmla="*/ 295085 h 3251200"/>
              <a:gd name="connsiteX5" fmla="*/ 3219450 w 3238500"/>
              <a:gd name="connsiteY5" fmla="*/ 2956703 h 3251200"/>
              <a:gd name="connsiteX6" fmla="*/ 2947400 w 3238500"/>
              <a:gd name="connsiteY6" fmla="*/ 3232150 h 3251200"/>
              <a:gd name="connsiteX7" fmla="*/ 285783 w 3238500"/>
              <a:gd name="connsiteY7" fmla="*/ 3232150 h 3251200"/>
              <a:gd name="connsiteX8" fmla="*/ 19050 w 3238500"/>
              <a:gd name="connsiteY8" fmla="*/ 2959100 h 3251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38500" h="3251200">
                <a:moveTo>
                  <a:pt x="19050" y="2959100"/>
                </a:moveTo>
                <a:lnTo>
                  <a:pt x="19050" y="295085"/>
                </a:lnTo>
                <a:cubicBezTo>
                  <a:pt x="19050" y="145215"/>
                  <a:pt x="135913" y="19050"/>
                  <a:pt x="285783" y="19050"/>
                </a:cubicBezTo>
                <a:lnTo>
                  <a:pt x="2947400" y="19050"/>
                </a:lnTo>
                <a:cubicBezTo>
                  <a:pt x="3097270" y="19050"/>
                  <a:pt x="3219450" y="145215"/>
                  <a:pt x="3219450" y="295085"/>
                </a:cubicBezTo>
                <a:lnTo>
                  <a:pt x="3219450" y="2956703"/>
                </a:lnTo>
                <a:cubicBezTo>
                  <a:pt x="3219450" y="3106573"/>
                  <a:pt x="3097270" y="3232150"/>
                  <a:pt x="2947400" y="3232150"/>
                </a:cubicBezTo>
                <a:lnTo>
                  <a:pt x="285783" y="3232150"/>
                </a:lnTo>
                <a:cubicBezTo>
                  <a:pt x="135913" y="3232150"/>
                  <a:pt x="19050" y="3108969"/>
                  <a:pt x="19050" y="2959100"/>
                </a:cubicBezTo>
              </a:path>
            </a:pathLst>
          </a:custGeom>
          <a:solidFill>
            <a:srgbClr val="000000">
              <a:alpha val="0"/>
            </a:srgbClr>
          </a:solidFill>
          <a:ln w="9525">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788025" y="2854700"/>
            <a:ext cx="1368151" cy="1301226"/>
          </a:xfrm>
          <a:custGeom>
            <a:avLst/>
            <a:gdLst>
              <a:gd name="connsiteX0" fmla="*/ 19050 w 3238500"/>
              <a:gd name="connsiteY0" fmla="*/ 2959100 h 3251200"/>
              <a:gd name="connsiteX1" fmla="*/ 19050 w 3238500"/>
              <a:gd name="connsiteY1" fmla="*/ 295085 h 3251200"/>
              <a:gd name="connsiteX2" fmla="*/ 285783 w 3238500"/>
              <a:gd name="connsiteY2" fmla="*/ 19050 h 3251200"/>
              <a:gd name="connsiteX3" fmla="*/ 2947400 w 3238500"/>
              <a:gd name="connsiteY3" fmla="*/ 19050 h 3251200"/>
              <a:gd name="connsiteX4" fmla="*/ 3219450 w 3238500"/>
              <a:gd name="connsiteY4" fmla="*/ 295085 h 3251200"/>
              <a:gd name="connsiteX5" fmla="*/ 3219450 w 3238500"/>
              <a:gd name="connsiteY5" fmla="*/ 2956703 h 3251200"/>
              <a:gd name="connsiteX6" fmla="*/ 2947400 w 3238500"/>
              <a:gd name="connsiteY6" fmla="*/ 3232150 h 3251200"/>
              <a:gd name="connsiteX7" fmla="*/ 285783 w 3238500"/>
              <a:gd name="connsiteY7" fmla="*/ 3232150 h 3251200"/>
              <a:gd name="connsiteX8" fmla="*/ 19050 w 3238500"/>
              <a:gd name="connsiteY8" fmla="*/ 2959100 h 3251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38500" h="3251200">
                <a:moveTo>
                  <a:pt x="19050" y="2959100"/>
                </a:moveTo>
                <a:lnTo>
                  <a:pt x="19050" y="295085"/>
                </a:lnTo>
                <a:cubicBezTo>
                  <a:pt x="19050" y="145215"/>
                  <a:pt x="135913" y="19050"/>
                  <a:pt x="285783" y="19050"/>
                </a:cubicBezTo>
                <a:lnTo>
                  <a:pt x="2947400" y="19050"/>
                </a:lnTo>
                <a:cubicBezTo>
                  <a:pt x="3097270" y="19050"/>
                  <a:pt x="3219450" y="145215"/>
                  <a:pt x="3219450" y="295085"/>
                </a:cubicBezTo>
                <a:lnTo>
                  <a:pt x="3219450" y="2956703"/>
                </a:lnTo>
                <a:cubicBezTo>
                  <a:pt x="3219450" y="3106573"/>
                  <a:pt x="3097270" y="3232150"/>
                  <a:pt x="2947400" y="3232150"/>
                </a:cubicBezTo>
                <a:lnTo>
                  <a:pt x="285783" y="3232150"/>
                </a:lnTo>
                <a:cubicBezTo>
                  <a:pt x="135913" y="3232150"/>
                  <a:pt x="19050" y="3108969"/>
                  <a:pt x="19050" y="2959100"/>
                </a:cubicBezTo>
              </a:path>
            </a:pathLst>
          </a:custGeom>
          <a:solidFill>
            <a:srgbClr val="000000">
              <a:alpha val="0"/>
            </a:srgbClr>
          </a:solidFill>
          <a:ln w="9525">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588225" y="2854700"/>
            <a:ext cx="1368151" cy="1301226"/>
          </a:xfrm>
          <a:custGeom>
            <a:avLst/>
            <a:gdLst>
              <a:gd name="connsiteX0" fmla="*/ 19050 w 3238500"/>
              <a:gd name="connsiteY0" fmla="*/ 2959100 h 3251200"/>
              <a:gd name="connsiteX1" fmla="*/ 19050 w 3238500"/>
              <a:gd name="connsiteY1" fmla="*/ 295085 h 3251200"/>
              <a:gd name="connsiteX2" fmla="*/ 285783 w 3238500"/>
              <a:gd name="connsiteY2" fmla="*/ 19050 h 3251200"/>
              <a:gd name="connsiteX3" fmla="*/ 2947400 w 3238500"/>
              <a:gd name="connsiteY3" fmla="*/ 19050 h 3251200"/>
              <a:gd name="connsiteX4" fmla="*/ 3219450 w 3238500"/>
              <a:gd name="connsiteY4" fmla="*/ 295085 h 3251200"/>
              <a:gd name="connsiteX5" fmla="*/ 3219450 w 3238500"/>
              <a:gd name="connsiteY5" fmla="*/ 2956703 h 3251200"/>
              <a:gd name="connsiteX6" fmla="*/ 2947400 w 3238500"/>
              <a:gd name="connsiteY6" fmla="*/ 3232150 h 3251200"/>
              <a:gd name="connsiteX7" fmla="*/ 285783 w 3238500"/>
              <a:gd name="connsiteY7" fmla="*/ 3232150 h 3251200"/>
              <a:gd name="connsiteX8" fmla="*/ 19050 w 3238500"/>
              <a:gd name="connsiteY8" fmla="*/ 2959100 h 3251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38500" h="3251200">
                <a:moveTo>
                  <a:pt x="19050" y="2959100"/>
                </a:moveTo>
                <a:lnTo>
                  <a:pt x="19050" y="295085"/>
                </a:lnTo>
                <a:cubicBezTo>
                  <a:pt x="19050" y="145215"/>
                  <a:pt x="135913" y="19050"/>
                  <a:pt x="285783" y="19050"/>
                </a:cubicBezTo>
                <a:lnTo>
                  <a:pt x="2947400" y="19050"/>
                </a:lnTo>
                <a:cubicBezTo>
                  <a:pt x="3097270" y="19050"/>
                  <a:pt x="3219450" y="145215"/>
                  <a:pt x="3219450" y="295085"/>
                </a:cubicBezTo>
                <a:lnTo>
                  <a:pt x="3219450" y="2956703"/>
                </a:lnTo>
                <a:cubicBezTo>
                  <a:pt x="3219450" y="3106573"/>
                  <a:pt x="3097270" y="3232150"/>
                  <a:pt x="2947400" y="3232150"/>
                </a:cubicBezTo>
                <a:lnTo>
                  <a:pt x="285783" y="3232150"/>
                </a:lnTo>
                <a:cubicBezTo>
                  <a:pt x="135913" y="3232150"/>
                  <a:pt x="19050" y="3108969"/>
                  <a:pt x="19050" y="2959100"/>
                </a:cubicBezTo>
              </a:path>
            </a:pathLst>
          </a:custGeom>
          <a:solidFill>
            <a:srgbClr val="000000">
              <a:alpha val="0"/>
            </a:srgbClr>
          </a:solidFill>
          <a:ln w="9525">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1259631" y="2926708"/>
            <a:ext cx="1216135" cy="646331"/>
          </a:xfrm>
          <a:prstGeom prst="rect">
            <a:avLst/>
          </a:prstGeom>
          <a:noFill/>
        </p:spPr>
        <p:txBody>
          <a:bodyPr wrap="square" rtlCol="0">
            <a:spAutoFit/>
          </a:bodyPr>
          <a:lstStyle/>
          <a:p>
            <a:pPr algn="ctr"/>
            <a:r>
              <a:rPr lang="en-US" altLang="zh-CN" dirty="0" smtClean="0">
                <a:solidFill>
                  <a:schemeClr val="accent6">
                    <a:lumMod val="20000"/>
                    <a:lumOff val="80000"/>
                  </a:schemeClr>
                </a:solidFill>
              </a:rPr>
              <a:t>The Database</a:t>
            </a:r>
            <a:endParaRPr lang="zh-CN" altLang="en-US" dirty="0">
              <a:solidFill>
                <a:schemeClr val="accent6">
                  <a:lumMod val="20000"/>
                  <a:lumOff val="80000"/>
                </a:schemeClr>
              </a:solidFill>
            </a:endParaRPr>
          </a:p>
        </p:txBody>
      </p:sp>
      <p:sp>
        <p:nvSpPr>
          <p:cNvPr id="10" name="TextBox 9"/>
          <p:cNvSpPr txBox="1"/>
          <p:nvPr/>
        </p:nvSpPr>
        <p:spPr>
          <a:xfrm>
            <a:off x="1259631" y="3699051"/>
            <a:ext cx="1216135"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方正兰亭刊黑_GBK" panose="02000000000000000000" pitchFamily="2" charset="-122"/>
                <a:ea typeface="方正兰亭刊黑_GBK" panose="02000000000000000000" pitchFamily="2" charset="-122"/>
              </a:rPr>
              <a:t>数 据 库</a:t>
            </a:r>
            <a:endParaRPr lang="zh-CN" altLang="en-US" dirty="0">
              <a:solidFill>
                <a:schemeClr val="bg1">
                  <a:lumMod val="85000"/>
                </a:schemeClr>
              </a:solidFill>
              <a:latin typeface="方正兰亭刊黑_GBK" panose="02000000000000000000" pitchFamily="2" charset="-122"/>
              <a:ea typeface="方正兰亭刊黑_GBK" panose="02000000000000000000" pitchFamily="2" charset="-122"/>
            </a:endParaRPr>
          </a:p>
        </p:txBody>
      </p:sp>
      <p:sp>
        <p:nvSpPr>
          <p:cNvPr id="11" name="TextBox 10"/>
          <p:cNvSpPr txBox="1"/>
          <p:nvPr/>
        </p:nvSpPr>
        <p:spPr>
          <a:xfrm>
            <a:off x="3059831" y="2926708"/>
            <a:ext cx="1216135" cy="646331"/>
          </a:xfrm>
          <a:prstGeom prst="rect">
            <a:avLst/>
          </a:prstGeom>
          <a:noFill/>
        </p:spPr>
        <p:txBody>
          <a:bodyPr wrap="square" rtlCol="0">
            <a:spAutoFit/>
          </a:bodyPr>
          <a:lstStyle/>
          <a:p>
            <a:pPr algn="ctr"/>
            <a:r>
              <a:rPr lang="en-US" altLang="zh-CN" dirty="0" smtClean="0">
                <a:solidFill>
                  <a:schemeClr val="accent4">
                    <a:lumMod val="20000"/>
                    <a:lumOff val="80000"/>
                  </a:schemeClr>
                </a:solidFill>
              </a:rPr>
              <a:t>Data Collection</a:t>
            </a:r>
            <a:endParaRPr lang="zh-CN" altLang="en-US" dirty="0">
              <a:solidFill>
                <a:schemeClr val="accent4">
                  <a:lumMod val="20000"/>
                  <a:lumOff val="80000"/>
                </a:schemeClr>
              </a:solidFill>
            </a:endParaRPr>
          </a:p>
        </p:txBody>
      </p:sp>
      <p:sp>
        <p:nvSpPr>
          <p:cNvPr id="12" name="TextBox 11"/>
          <p:cNvSpPr txBox="1"/>
          <p:nvPr/>
        </p:nvSpPr>
        <p:spPr>
          <a:xfrm>
            <a:off x="3059831" y="3699051"/>
            <a:ext cx="1216135"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方正兰亭刊黑_GBK" panose="02000000000000000000" pitchFamily="2" charset="-122"/>
                <a:ea typeface="方正兰亭刊黑_GBK" panose="02000000000000000000" pitchFamily="2" charset="-122"/>
              </a:rPr>
              <a:t>数 据 采 集</a:t>
            </a:r>
            <a:endParaRPr lang="zh-CN" altLang="en-US" dirty="0">
              <a:solidFill>
                <a:schemeClr val="bg1">
                  <a:lumMod val="85000"/>
                </a:schemeClr>
              </a:solidFill>
              <a:latin typeface="方正兰亭刊黑_GBK" panose="02000000000000000000" pitchFamily="2" charset="-122"/>
              <a:ea typeface="方正兰亭刊黑_GBK" panose="02000000000000000000" pitchFamily="2" charset="-122"/>
            </a:endParaRPr>
          </a:p>
        </p:txBody>
      </p:sp>
      <p:sp>
        <p:nvSpPr>
          <p:cNvPr id="13" name="TextBox 12"/>
          <p:cNvSpPr txBox="1"/>
          <p:nvPr/>
        </p:nvSpPr>
        <p:spPr>
          <a:xfrm>
            <a:off x="4860031" y="2926708"/>
            <a:ext cx="1216135" cy="646331"/>
          </a:xfrm>
          <a:prstGeom prst="rect">
            <a:avLst/>
          </a:prstGeom>
          <a:noFill/>
        </p:spPr>
        <p:txBody>
          <a:bodyPr wrap="square" rtlCol="0">
            <a:spAutoFit/>
          </a:bodyPr>
          <a:lstStyle/>
          <a:p>
            <a:pPr algn="ctr"/>
            <a:r>
              <a:rPr lang="en-US" altLang="zh-CN" dirty="0" smtClean="0">
                <a:solidFill>
                  <a:schemeClr val="accent1">
                    <a:lumMod val="20000"/>
                    <a:lumOff val="80000"/>
                  </a:schemeClr>
                </a:solidFill>
              </a:rPr>
              <a:t>Search Engine</a:t>
            </a:r>
            <a:endParaRPr lang="zh-CN" altLang="en-US" dirty="0">
              <a:solidFill>
                <a:schemeClr val="accent1">
                  <a:lumMod val="20000"/>
                  <a:lumOff val="80000"/>
                </a:schemeClr>
              </a:solidFill>
            </a:endParaRPr>
          </a:p>
        </p:txBody>
      </p:sp>
      <p:sp>
        <p:nvSpPr>
          <p:cNvPr id="14" name="TextBox 13"/>
          <p:cNvSpPr txBox="1"/>
          <p:nvPr/>
        </p:nvSpPr>
        <p:spPr>
          <a:xfrm>
            <a:off x="4860031" y="3699051"/>
            <a:ext cx="1216135"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方正兰亭刊黑_GBK" panose="02000000000000000000" pitchFamily="2" charset="-122"/>
                <a:ea typeface="方正兰亭刊黑_GBK" panose="02000000000000000000" pitchFamily="2" charset="-122"/>
              </a:rPr>
              <a:t>搜 索 引 擎</a:t>
            </a:r>
            <a:endParaRPr lang="zh-CN" altLang="en-US" dirty="0">
              <a:solidFill>
                <a:schemeClr val="bg1">
                  <a:lumMod val="85000"/>
                </a:schemeClr>
              </a:solidFill>
              <a:latin typeface="方正兰亭刊黑_GBK" panose="02000000000000000000" pitchFamily="2" charset="-122"/>
              <a:ea typeface="方正兰亭刊黑_GBK" panose="02000000000000000000" pitchFamily="2" charset="-122"/>
            </a:endParaRPr>
          </a:p>
        </p:txBody>
      </p:sp>
      <p:sp>
        <p:nvSpPr>
          <p:cNvPr id="15" name="TextBox 14"/>
          <p:cNvSpPr txBox="1"/>
          <p:nvPr/>
        </p:nvSpPr>
        <p:spPr>
          <a:xfrm>
            <a:off x="6588224" y="2926708"/>
            <a:ext cx="1368152" cy="923330"/>
          </a:xfrm>
          <a:prstGeom prst="rect">
            <a:avLst/>
          </a:prstGeom>
          <a:noFill/>
        </p:spPr>
        <p:txBody>
          <a:bodyPr wrap="square" rtlCol="0">
            <a:spAutoFit/>
          </a:bodyPr>
          <a:lstStyle/>
          <a:p>
            <a:pPr algn="ctr"/>
            <a:r>
              <a:rPr lang="en-US" altLang="zh-CN" dirty="0" smtClean="0">
                <a:solidFill>
                  <a:schemeClr val="bg2">
                    <a:lumMod val="90000"/>
                  </a:schemeClr>
                </a:solidFill>
              </a:rPr>
              <a:t>Big Data Platform</a:t>
            </a:r>
            <a:endParaRPr lang="en-US" altLang="zh-CN" dirty="0" smtClean="0">
              <a:solidFill>
                <a:schemeClr val="bg2">
                  <a:lumMod val="90000"/>
                </a:schemeClr>
              </a:solidFill>
            </a:endParaRPr>
          </a:p>
          <a:p>
            <a:pPr algn="ctr"/>
            <a:endParaRPr lang="zh-CN" altLang="en-US" dirty="0">
              <a:solidFill>
                <a:schemeClr val="bg2">
                  <a:lumMod val="90000"/>
                </a:schemeClr>
              </a:solidFill>
            </a:endParaRPr>
          </a:p>
        </p:txBody>
      </p:sp>
      <p:sp>
        <p:nvSpPr>
          <p:cNvPr id="16" name="TextBox 15"/>
          <p:cNvSpPr txBox="1"/>
          <p:nvPr/>
        </p:nvSpPr>
        <p:spPr>
          <a:xfrm>
            <a:off x="6660231" y="3699051"/>
            <a:ext cx="1216135" cy="307777"/>
          </a:xfrm>
          <a:prstGeom prst="rect">
            <a:avLst/>
          </a:prstGeom>
          <a:noFill/>
        </p:spPr>
        <p:txBody>
          <a:bodyPr wrap="square" rtlCol="0">
            <a:spAutoFit/>
          </a:bodyPr>
          <a:lstStyle/>
          <a:p>
            <a:pPr algn="ctr"/>
            <a:r>
              <a:rPr lang="zh-CN" altLang="en-US" sz="1400" dirty="0" smtClean="0">
                <a:solidFill>
                  <a:schemeClr val="bg1">
                    <a:lumMod val="85000"/>
                  </a:schemeClr>
                </a:solidFill>
                <a:latin typeface="方正兰亭刊黑_GBK" panose="02000000000000000000" pitchFamily="2" charset="-122"/>
                <a:ea typeface="方正兰亭刊黑_GBK" panose="02000000000000000000" pitchFamily="2" charset="-122"/>
              </a:rPr>
              <a:t>计 算 平 台</a:t>
            </a:r>
            <a:endParaRPr lang="zh-CN" altLang="en-US" dirty="0">
              <a:solidFill>
                <a:schemeClr val="bg1">
                  <a:lumMod val="85000"/>
                </a:schemeClr>
              </a:solidFill>
              <a:latin typeface="方正兰亭刊黑_GBK" panose="02000000000000000000" pitchFamily="2" charset="-122"/>
              <a:ea typeface="方正兰亭刊黑_GBK" panose="02000000000000000000" pitchFamily="2" charset="-122"/>
            </a:endParaRPr>
          </a:p>
        </p:txBody>
      </p:sp>
      <p:pic>
        <p:nvPicPr>
          <p:cNvPr id="17" name="图片 16" descr="无文字正方形.png"/>
          <p:cNvPicPr>
            <a:picLocks noChangeAspect="1"/>
          </p:cNvPicPr>
          <p:nvPr/>
        </p:nvPicPr>
        <p:blipFill>
          <a:blip r:embed="rId1" cstate="print"/>
          <a:stretch>
            <a:fillRect/>
          </a:stretch>
        </p:blipFill>
        <p:spPr>
          <a:xfrm>
            <a:off x="8460432" y="195486"/>
            <a:ext cx="432048" cy="43204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ocuments\Pictures\捕获.JPG"/>
          <p:cNvPicPr>
            <a:picLocks noChangeAspect="1" noChangeArrowheads="1"/>
          </p:cNvPicPr>
          <p:nvPr/>
        </p:nvPicPr>
        <p:blipFill>
          <a:blip r:embed="rId1" cstate="print"/>
          <a:srcRect/>
          <a:stretch>
            <a:fillRect/>
          </a:stretch>
        </p:blipFill>
        <p:spPr bwMode="auto">
          <a:xfrm>
            <a:off x="0" y="0"/>
            <a:ext cx="9144000" cy="5143500"/>
          </a:xfrm>
          <a:prstGeom prst="rect">
            <a:avLst/>
          </a:prstGeom>
          <a:noFill/>
        </p:spPr>
      </p:pic>
      <p:sp>
        <p:nvSpPr>
          <p:cNvPr id="5" name="矩形 4"/>
          <p:cNvSpPr/>
          <p:nvPr/>
        </p:nvSpPr>
        <p:spPr>
          <a:xfrm>
            <a:off x="0" y="0"/>
            <a:ext cx="9144000" cy="51435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
          <p:cNvSpPr txBox="1"/>
          <p:nvPr/>
        </p:nvSpPr>
        <p:spPr>
          <a:xfrm>
            <a:off x="5364088" y="843558"/>
            <a:ext cx="2304256" cy="774507"/>
          </a:xfrm>
          <a:prstGeom prst="rect">
            <a:avLst/>
          </a:prstGeom>
          <a:noFill/>
        </p:spPr>
        <p:txBody>
          <a:bodyPr wrap="square" lIns="0" tIns="0" rIns="0" rtlCol="0">
            <a:spAutoFit/>
          </a:bodyPr>
          <a:lstStyle/>
          <a:p>
            <a:pPr algn="ctr" defTabSz="-635">
              <a:lnSpc>
                <a:spcPct val="150000"/>
              </a:lnSpc>
            </a:pPr>
            <a:r>
              <a:rPr lang="en-US" altLang="zh-CN" sz="3600" dirty="0" smtClean="0">
                <a:solidFill>
                  <a:schemeClr val="accent6">
                    <a:lumMod val="75000"/>
                  </a:schemeClr>
                </a:solidFill>
                <a:ea typeface="方正兰亭刊黑_GBK" panose="02000000000000000000" pitchFamily="2" charset="-122"/>
                <a:cs typeface="Trebuchet MS" panose="020B0603020202020204" pitchFamily="18" charset="0"/>
              </a:rPr>
              <a:t>M</a:t>
            </a:r>
            <a:r>
              <a:rPr lang="en-US" altLang="zh-CN" sz="3600" dirty="0" smtClean="0">
                <a:solidFill>
                  <a:srgbClr val="FE841F"/>
                </a:solidFill>
                <a:ea typeface="方正兰亭刊黑_GBK" panose="02000000000000000000" pitchFamily="2" charset="-122"/>
                <a:cs typeface="Trebuchet MS" panose="020B0603020202020204" pitchFamily="18" charset="0"/>
              </a:rPr>
              <a:t>a</a:t>
            </a:r>
            <a:r>
              <a:rPr lang="en-US" altLang="zh-CN" sz="3600" dirty="0" smtClean="0">
                <a:solidFill>
                  <a:schemeClr val="accent6"/>
                </a:solidFill>
                <a:ea typeface="方正兰亭刊黑_GBK" panose="02000000000000000000" pitchFamily="2" charset="-122"/>
                <a:cs typeface="Trebuchet MS" panose="020B0603020202020204" pitchFamily="18" charset="0"/>
              </a:rPr>
              <a:t>a</a:t>
            </a:r>
            <a:r>
              <a:rPr lang="en-US" altLang="zh-CN" sz="3600" dirty="0" smtClean="0">
                <a:solidFill>
                  <a:schemeClr val="accent6">
                    <a:lumMod val="60000"/>
                    <a:lumOff val="40000"/>
                  </a:schemeClr>
                </a:solidFill>
                <a:ea typeface="方正兰亭刊黑_GBK" panose="02000000000000000000" pitchFamily="2" charset="-122"/>
                <a:cs typeface="Trebuchet MS" panose="020B0603020202020204" pitchFamily="18" charset="0"/>
              </a:rPr>
              <a:t>S</a:t>
            </a:r>
            <a:endParaRPr lang="en-US" altLang="zh-CN" sz="3600" dirty="0" smtClean="0">
              <a:solidFill>
                <a:schemeClr val="accent6">
                  <a:lumMod val="60000"/>
                  <a:lumOff val="40000"/>
                </a:schemeClr>
              </a:solidFill>
              <a:ea typeface="方正兰亭刊黑_GBK" panose="02000000000000000000" pitchFamily="2" charset="-122"/>
              <a:cs typeface="Trebuchet MS" panose="020B0603020202020204" pitchFamily="18" charset="0"/>
            </a:endParaRPr>
          </a:p>
        </p:txBody>
      </p:sp>
      <p:sp>
        <p:nvSpPr>
          <p:cNvPr id="7" name="TextBox 6"/>
          <p:cNvSpPr txBox="1"/>
          <p:nvPr/>
        </p:nvSpPr>
        <p:spPr>
          <a:xfrm>
            <a:off x="6804248" y="3075806"/>
            <a:ext cx="1584176" cy="382477"/>
          </a:xfrm>
          <a:prstGeom prst="rect">
            <a:avLst/>
          </a:prstGeom>
          <a:noFill/>
        </p:spPr>
        <p:txBody>
          <a:bodyPr wrap="square" rtlCol="0">
            <a:spAutoFit/>
          </a:bodyPr>
          <a:lstStyle/>
          <a:p>
            <a:pPr algn="r">
              <a:lnSpc>
                <a:spcPct val="150000"/>
              </a:lnSpc>
            </a:pPr>
            <a:r>
              <a:rPr lang="zh-CN" altLang="en-US" sz="1400" dirty="0" smtClean="0">
                <a:solidFill>
                  <a:schemeClr val="bg1"/>
                </a:solidFill>
                <a:latin typeface="方正兰亭刊黑_GBK" panose="02000000000000000000" pitchFamily="2" charset="-122"/>
                <a:ea typeface="方正兰亭刊黑_GBK" panose="02000000000000000000" pitchFamily="2" charset="-122"/>
              </a:rPr>
              <a:t>企</a:t>
            </a:r>
            <a:r>
              <a:rPr lang="zh-CN" altLang="en-US" sz="1400" dirty="0" smtClean="0">
                <a:solidFill>
                  <a:schemeClr val="bg1">
                    <a:lumMod val="95000"/>
                  </a:schemeClr>
                </a:solidFill>
                <a:latin typeface="方正兰亭刊黑_GBK" panose="02000000000000000000" pitchFamily="2" charset="-122"/>
                <a:ea typeface="方正兰亭刊黑_GBK" panose="02000000000000000000" pitchFamily="2" charset="-122"/>
              </a:rPr>
              <a:t>业</a:t>
            </a:r>
            <a:r>
              <a:rPr lang="zh-CN" altLang="en-US" sz="1400" dirty="0" smtClean="0">
                <a:solidFill>
                  <a:schemeClr val="bg1">
                    <a:lumMod val="85000"/>
                  </a:schemeClr>
                </a:solidFill>
                <a:latin typeface="方正兰亭刊黑_GBK" panose="02000000000000000000" pitchFamily="2" charset="-122"/>
                <a:ea typeface="方正兰亭刊黑_GBK" panose="02000000000000000000" pitchFamily="2" charset="-122"/>
              </a:rPr>
              <a:t>打</a:t>
            </a:r>
            <a:r>
              <a:rPr lang="zh-CN" altLang="en-US" sz="1400" dirty="0" smtClean="0">
                <a:solidFill>
                  <a:schemeClr val="bg1">
                    <a:lumMod val="75000"/>
                  </a:schemeClr>
                </a:solidFill>
                <a:latin typeface="方正兰亭刊黑_GBK" panose="02000000000000000000" pitchFamily="2" charset="-122"/>
                <a:ea typeface="方正兰亭刊黑_GBK" panose="02000000000000000000" pitchFamily="2" charset="-122"/>
              </a:rPr>
              <a:t>分卡</a:t>
            </a:r>
            <a:endParaRPr lang="zh-CN" altLang="en-US" sz="1400" dirty="0">
              <a:solidFill>
                <a:schemeClr val="bg1">
                  <a:lumMod val="75000"/>
                </a:schemeClr>
              </a:solidFill>
              <a:latin typeface="方正兰亭刊黑_GBK" panose="02000000000000000000" pitchFamily="2" charset="-122"/>
              <a:ea typeface="方正兰亭刊黑_GBK" panose="02000000000000000000" pitchFamily="2" charset="-122"/>
            </a:endParaRPr>
          </a:p>
        </p:txBody>
      </p:sp>
      <p:sp>
        <p:nvSpPr>
          <p:cNvPr id="8" name="TextBox 7"/>
          <p:cNvSpPr txBox="1"/>
          <p:nvPr/>
        </p:nvSpPr>
        <p:spPr>
          <a:xfrm>
            <a:off x="5868144" y="3278117"/>
            <a:ext cx="2520280" cy="646331"/>
          </a:xfrm>
          <a:prstGeom prst="rect">
            <a:avLst/>
          </a:prstGeom>
          <a:noFill/>
        </p:spPr>
        <p:txBody>
          <a:bodyPr wrap="square" rtlCol="0">
            <a:spAutoFit/>
          </a:bodyPr>
          <a:lstStyle/>
          <a:p>
            <a:pPr algn="r">
              <a:lnSpc>
                <a:spcPct val="150000"/>
              </a:lnSpc>
            </a:pPr>
            <a:r>
              <a:rPr lang="zh-CN" altLang="en-US" sz="2400" b="1" dirty="0" smtClean="0">
                <a:solidFill>
                  <a:schemeClr val="bg1"/>
                </a:solidFill>
                <a:latin typeface="方正兰亭刊黑_GBK" panose="02000000000000000000" pitchFamily="2" charset="-122"/>
                <a:ea typeface="方正兰亭刊黑_GBK" panose="02000000000000000000" pitchFamily="2" charset="-122"/>
              </a:rPr>
              <a:t>个人经</a:t>
            </a:r>
            <a:r>
              <a:rPr lang="zh-CN" altLang="en-US" sz="2400" b="1" dirty="0" smtClean="0">
                <a:solidFill>
                  <a:schemeClr val="bg1">
                    <a:lumMod val="95000"/>
                  </a:schemeClr>
                </a:solidFill>
                <a:latin typeface="方正兰亭刊黑_GBK" panose="02000000000000000000" pitchFamily="2" charset="-122"/>
                <a:ea typeface="方正兰亭刊黑_GBK" panose="02000000000000000000" pitchFamily="2" charset="-122"/>
              </a:rPr>
              <a:t>验</a:t>
            </a:r>
            <a:r>
              <a:rPr lang="zh-CN" altLang="en-US" sz="2400" b="1" dirty="0" smtClean="0">
                <a:solidFill>
                  <a:schemeClr val="bg1">
                    <a:lumMod val="85000"/>
                  </a:schemeClr>
                </a:solidFill>
                <a:latin typeface="方正兰亭刊黑_GBK" panose="02000000000000000000" pitchFamily="2" charset="-122"/>
                <a:ea typeface="方正兰亭刊黑_GBK" panose="02000000000000000000" pitchFamily="2" charset="-122"/>
              </a:rPr>
              <a:t>工</a:t>
            </a:r>
            <a:r>
              <a:rPr lang="zh-CN" altLang="en-US" sz="2400" b="1" dirty="0" smtClean="0">
                <a:solidFill>
                  <a:schemeClr val="bg1">
                    <a:lumMod val="75000"/>
                  </a:schemeClr>
                </a:solidFill>
                <a:latin typeface="方正兰亭刊黑_GBK" panose="02000000000000000000" pitchFamily="2" charset="-122"/>
                <a:ea typeface="方正兰亭刊黑_GBK" panose="02000000000000000000" pitchFamily="2" charset="-122"/>
              </a:rPr>
              <a:t>具</a:t>
            </a:r>
            <a:r>
              <a:rPr lang="zh-CN" altLang="en-US" sz="2400" b="1" dirty="0" smtClean="0">
                <a:solidFill>
                  <a:schemeClr val="bg1">
                    <a:lumMod val="65000"/>
                  </a:schemeClr>
                </a:solidFill>
                <a:latin typeface="方正兰亭刊黑_GBK" panose="02000000000000000000" pitchFamily="2" charset="-122"/>
                <a:ea typeface="方正兰亭刊黑_GBK" panose="02000000000000000000" pitchFamily="2" charset="-122"/>
              </a:rPr>
              <a:t>化</a:t>
            </a:r>
            <a:endParaRPr lang="zh-CN" altLang="en-US" sz="1400" b="1"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
        <p:nvSpPr>
          <p:cNvPr id="9" name="TextBox 8"/>
          <p:cNvSpPr txBox="1"/>
          <p:nvPr/>
        </p:nvSpPr>
        <p:spPr>
          <a:xfrm>
            <a:off x="6804248" y="3690542"/>
            <a:ext cx="1584176" cy="465384"/>
          </a:xfrm>
          <a:prstGeom prst="rect">
            <a:avLst/>
          </a:prstGeom>
          <a:noFill/>
        </p:spPr>
        <p:txBody>
          <a:bodyPr wrap="square" rtlCol="0">
            <a:spAutoFit/>
          </a:bodyPr>
          <a:lstStyle/>
          <a:p>
            <a:pPr algn="r">
              <a:lnSpc>
                <a:spcPct val="150000"/>
              </a:lnSpc>
            </a:pPr>
            <a:r>
              <a:rPr lang="zh-CN" altLang="en-US" dirty="0" smtClean="0">
                <a:solidFill>
                  <a:schemeClr val="bg1"/>
                </a:solidFill>
                <a:latin typeface="方正兰亭刊黑_GBK" panose="02000000000000000000" pitchFamily="2" charset="-122"/>
                <a:ea typeface="方正兰亭刊黑_GBK" panose="02000000000000000000" pitchFamily="2" charset="-122"/>
              </a:rPr>
              <a:t>引</a:t>
            </a:r>
            <a:r>
              <a:rPr lang="zh-CN" altLang="en-US" dirty="0" smtClean="0">
                <a:solidFill>
                  <a:schemeClr val="bg1">
                    <a:lumMod val="95000"/>
                  </a:schemeClr>
                </a:solidFill>
                <a:latin typeface="方正兰亭刊黑_GBK" panose="02000000000000000000" pitchFamily="2" charset="-122"/>
                <a:ea typeface="方正兰亭刊黑_GBK" panose="02000000000000000000" pitchFamily="2" charset="-122"/>
              </a:rPr>
              <a:t>擎</a:t>
            </a:r>
            <a:r>
              <a:rPr lang="zh-CN" altLang="en-US" dirty="0" smtClean="0">
                <a:solidFill>
                  <a:schemeClr val="bg1">
                    <a:lumMod val="85000"/>
                  </a:schemeClr>
                </a:solidFill>
                <a:latin typeface="方正兰亭刊黑_GBK" panose="02000000000000000000" pitchFamily="2" charset="-122"/>
                <a:ea typeface="方正兰亭刊黑_GBK" panose="02000000000000000000" pitchFamily="2" charset="-122"/>
              </a:rPr>
              <a:t>自</a:t>
            </a:r>
            <a:r>
              <a:rPr lang="zh-CN" altLang="en-US" dirty="0" smtClean="0">
                <a:solidFill>
                  <a:schemeClr val="bg1">
                    <a:lumMod val="75000"/>
                  </a:schemeClr>
                </a:solidFill>
                <a:latin typeface="方正兰亭刊黑_GBK" panose="02000000000000000000" pitchFamily="2" charset="-122"/>
                <a:ea typeface="方正兰亭刊黑_GBK" panose="02000000000000000000" pitchFamily="2" charset="-122"/>
              </a:rPr>
              <a:t>学</a:t>
            </a:r>
            <a:r>
              <a:rPr lang="zh-CN" altLang="en-US" dirty="0" smtClean="0">
                <a:solidFill>
                  <a:schemeClr val="bg1">
                    <a:lumMod val="65000"/>
                  </a:schemeClr>
                </a:solidFill>
                <a:latin typeface="方正兰亭刊黑_GBK" panose="02000000000000000000" pitchFamily="2" charset="-122"/>
                <a:ea typeface="方正兰亭刊黑_GBK" panose="02000000000000000000" pitchFamily="2" charset="-122"/>
              </a:rPr>
              <a:t>习</a:t>
            </a:r>
            <a:endParaRPr lang="zh-CN" altLang="en-US"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
        <p:nvSpPr>
          <p:cNvPr id="10" name="TextBox 1"/>
          <p:cNvSpPr txBox="1"/>
          <p:nvPr/>
        </p:nvSpPr>
        <p:spPr>
          <a:xfrm>
            <a:off x="6012160" y="1491630"/>
            <a:ext cx="2304256" cy="419217"/>
          </a:xfrm>
          <a:prstGeom prst="rect">
            <a:avLst/>
          </a:prstGeom>
          <a:noFill/>
        </p:spPr>
        <p:txBody>
          <a:bodyPr wrap="square" lIns="0" tIns="0" rIns="0" rtlCol="0">
            <a:spAutoFit/>
          </a:bodyPr>
          <a:lstStyle/>
          <a:p>
            <a:pPr algn="r" defTabSz="-635">
              <a:lnSpc>
                <a:spcPct val="150000"/>
              </a:lnSpc>
            </a:pPr>
            <a:r>
              <a:rPr lang="en-US" altLang="zh-CN" dirty="0" smtClean="0">
                <a:solidFill>
                  <a:schemeClr val="accent6">
                    <a:lumMod val="75000"/>
                  </a:schemeClr>
                </a:solidFill>
                <a:ea typeface="方正兰亭刊黑_GBK" panose="02000000000000000000" pitchFamily="2" charset="-122"/>
                <a:cs typeface="Trebuchet MS" panose="020B0603020202020204" pitchFamily="18" charset="0"/>
              </a:rPr>
              <a:t>D</a:t>
            </a:r>
            <a:r>
              <a:rPr lang="en-US" altLang="zh-CN" dirty="0" smtClean="0">
                <a:solidFill>
                  <a:srgbClr val="FE841F"/>
                </a:solidFill>
                <a:ea typeface="方正兰亭刊黑_GBK" panose="02000000000000000000" pitchFamily="2" charset="-122"/>
                <a:cs typeface="Trebuchet MS" panose="020B0603020202020204" pitchFamily="18" charset="0"/>
              </a:rPr>
              <a:t>e</a:t>
            </a:r>
            <a:r>
              <a:rPr lang="en-US" altLang="zh-CN" dirty="0" smtClean="0">
                <a:solidFill>
                  <a:schemeClr val="accent6"/>
                </a:solidFill>
                <a:ea typeface="方正兰亭刊黑_GBK" panose="02000000000000000000" pitchFamily="2" charset="-122"/>
                <a:cs typeface="Trebuchet MS" panose="020B0603020202020204" pitchFamily="18" charset="0"/>
              </a:rPr>
              <a:t>cis</a:t>
            </a:r>
            <a:r>
              <a:rPr lang="en-US" altLang="zh-CN" dirty="0" smtClean="0">
                <a:solidFill>
                  <a:schemeClr val="accent6">
                    <a:lumMod val="60000"/>
                    <a:lumOff val="40000"/>
                  </a:schemeClr>
                </a:solidFill>
                <a:ea typeface="方正兰亭刊黑_GBK" panose="02000000000000000000" pitchFamily="2" charset="-122"/>
                <a:cs typeface="Trebuchet MS" panose="020B0603020202020204" pitchFamily="18" charset="0"/>
              </a:rPr>
              <a:t>ion E</a:t>
            </a:r>
            <a:r>
              <a:rPr lang="en-US" altLang="zh-CN" dirty="0" smtClean="0">
                <a:solidFill>
                  <a:schemeClr val="accent6">
                    <a:lumMod val="40000"/>
                    <a:lumOff val="60000"/>
                  </a:schemeClr>
                </a:solidFill>
                <a:ea typeface="方正兰亭刊黑_GBK" panose="02000000000000000000" pitchFamily="2" charset="-122"/>
                <a:cs typeface="Trebuchet MS" panose="020B0603020202020204" pitchFamily="18" charset="0"/>
              </a:rPr>
              <a:t>ng</a:t>
            </a:r>
            <a:r>
              <a:rPr lang="en-US" altLang="zh-CN" dirty="0" smtClean="0">
                <a:solidFill>
                  <a:schemeClr val="accent6">
                    <a:lumMod val="20000"/>
                    <a:lumOff val="80000"/>
                  </a:schemeClr>
                </a:solidFill>
                <a:ea typeface="方正兰亭刊黑_GBK" panose="02000000000000000000" pitchFamily="2" charset="-122"/>
                <a:cs typeface="Trebuchet MS" panose="020B0603020202020204" pitchFamily="18" charset="0"/>
              </a:rPr>
              <a:t>ine</a:t>
            </a:r>
            <a:endParaRPr lang="en-US" altLang="zh-CN" dirty="0" smtClean="0">
              <a:solidFill>
                <a:schemeClr val="accent6">
                  <a:lumMod val="20000"/>
                  <a:lumOff val="80000"/>
                </a:schemeClr>
              </a:solidFill>
              <a:ea typeface="方正兰亭刊黑_GBK" panose="02000000000000000000" pitchFamily="2" charset="-122"/>
              <a:cs typeface="Trebuchet MS" panose="020B0603020202020204" pitchFamily="18" charset="0"/>
            </a:endParaRPr>
          </a:p>
        </p:txBody>
      </p:sp>
      <p:pic>
        <p:nvPicPr>
          <p:cNvPr id="11" name="图片 10" descr="无文字正方形.png"/>
          <p:cNvPicPr>
            <a:picLocks noChangeAspect="1"/>
          </p:cNvPicPr>
          <p:nvPr/>
        </p:nvPicPr>
        <p:blipFill>
          <a:blip r:embed="rId2" cstate="print"/>
          <a:stretch>
            <a:fillRect/>
          </a:stretch>
        </p:blipFill>
        <p:spPr>
          <a:xfrm>
            <a:off x="251520" y="195486"/>
            <a:ext cx="432048" cy="432048"/>
          </a:xfrm>
          <a:prstGeom prst="rect">
            <a:avLst/>
          </a:prstGeom>
        </p:spPr>
      </p:pic>
      <p:sp>
        <p:nvSpPr>
          <p:cNvPr id="12" name="矩形 12"/>
          <p:cNvSpPr/>
          <p:nvPr/>
        </p:nvSpPr>
        <p:spPr>
          <a:xfrm>
            <a:off x="467544" y="235572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lumMod val="50000"/>
                    <a:lumOff val="50000"/>
                  </a:schemeClr>
                </a:solidFill>
                <a:latin typeface="方正兰亭刊黑_GBK" panose="02000000000000000000" pitchFamily="2" charset="-122"/>
                <a:ea typeface="方正兰亭刊黑_GBK" panose="02000000000000000000" pitchFamily="2" charset="-122"/>
              </a:rPr>
              <a:t>SVM</a:t>
            </a:r>
            <a:endParaRPr lang="zh-CN" altLang="en-US" sz="12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
        <p:nvSpPr>
          <p:cNvPr id="13" name="矩形 13"/>
          <p:cNvSpPr/>
          <p:nvPr/>
        </p:nvSpPr>
        <p:spPr>
          <a:xfrm>
            <a:off x="467544" y="271576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lumMod val="50000"/>
                    <a:lumOff val="50000"/>
                  </a:schemeClr>
                </a:solidFill>
                <a:latin typeface="方正兰亭刊黑_GBK" panose="02000000000000000000" pitchFamily="2" charset="-122"/>
                <a:ea typeface="方正兰亭刊黑_GBK" panose="02000000000000000000" pitchFamily="2" charset="-122"/>
              </a:rPr>
              <a:t>蒙特卡洛</a:t>
            </a:r>
            <a:endParaRPr lang="zh-CN" altLang="en-US" sz="12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
        <p:nvSpPr>
          <p:cNvPr id="14" name="矩形 14"/>
          <p:cNvSpPr/>
          <p:nvPr/>
        </p:nvSpPr>
        <p:spPr>
          <a:xfrm>
            <a:off x="467544" y="307580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lumMod val="75000"/>
                  </a:schemeClr>
                </a:solidFill>
                <a:latin typeface="方正兰亭刊黑_GBK" panose="02000000000000000000" pitchFamily="2" charset="-122"/>
                <a:ea typeface="方正兰亭刊黑_GBK" panose="02000000000000000000" pitchFamily="2" charset="-122"/>
              </a:rPr>
              <a:t>深度学习</a:t>
            </a:r>
            <a:endParaRPr lang="zh-CN" altLang="en-US" sz="1200" dirty="0">
              <a:solidFill>
                <a:schemeClr val="bg1">
                  <a:lumMod val="75000"/>
                </a:schemeClr>
              </a:solidFill>
              <a:latin typeface="方正兰亭刊黑_GBK" panose="02000000000000000000" pitchFamily="2" charset="-122"/>
              <a:ea typeface="方正兰亭刊黑_GBK" panose="02000000000000000000" pitchFamily="2" charset="-122"/>
            </a:endParaRPr>
          </a:p>
        </p:txBody>
      </p:sp>
      <p:sp>
        <p:nvSpPr>
          <p:cNvPr id="15" name="矩形 15"/>
          <p:cNvSpPr/>
          <p:nvPr/>
        </p:nvSpPr>
        <p:spPr>
          <a:xfrm>
            <a:off x="467544" y="343584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lumMod val="50000"/>
                    <a:lumOff val="50000"/>
                  </a:schemeClr>
                </a:solidFill>
                <a:latin typeface="方正兰亭刊黑_GBK" panose="02000000000000000000" pitchFamily="2" charset="-122"/>
                <a:ea typeface="方正兰亭刊黑_GBK" panose="02000000000000000000" pitchFamily="2" charset="-122"/>
              </a:rPr>
              <a:t>时间序列</a:t>
            </a:r>
            <a:endParaRPr lang="zh-CN" altLang="en-US" sz="12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
        <p:nvSpPr>
          <p:cNvPr id="16" name="矩形 16"/>
          <p:cNvSpPr/>
          <p:nvPr/>
        </p:nvSpPr>
        <p:spPr>
          <a:xfrm>
            <a:off x="467544" y="379588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lumMod val="50000"/>
                    <a:lumOff val="50000"/>
                  </a:schemeClr>
                </a:solidFill>
                <a:latin typeface="方正兰亭刊黑_GBK" panose="02000000000000000000" pitchFamily="2" charset="-122"/>
                <a:ea typeface="方正兰亭刊黑_GBK" panose="02000000000000000000" pitchFamily="2" charset="-122"/>
              </a:rPr>
              <a:t>决策树</a:t>
            </a:r>
            <a:endParaRPr lang="zh-CN" altLang="en-US" sz="12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
        <p:nvSpPr>
          <p:cNvPr id="17" name="矩形 18"/>
          <p:cNvSpPr/>
          <p:nvPr/>
        </p:nvSpPr>
        <p:spPr>
          <a:xfrm>
            <a:off x="1907704" y="235572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65000"/>
                  </a:schemeClr>
                </a:solidFill>
                <a:latin typeface="方正兰亭刊黑_GBK" panose="02000000000000000000" pitchFamily="2" charset="-122"/>
                <a:ea typeface="方正兰亭刊黑_GBK" panose="02000000000000000000" pitchFamily="2" charset="-122"/>
              </a:rPr>
              <a:t>随机森林</a:t>
            </a:r>
            <a:endParaRPr lang="zh-CN" altLang="en-US" sz="12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
        <p:nvSpPr>
          <p:cNvPr id="18" name="矩形 19"/>
          <p:cNvSpPr/>
          <p:nvPr/>
        </p:nvSpPr>
        <p:spPr>
          <a:xfrm>
            <a:off x="1907704" y="271576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65000"/>
                  </a:schemeClr>
                </a:solidFill>
                <a:latin typeface="方正兰亭刊黑_GBK" panose="02000000000000000000" pitchFamily="2" charset="-122"/>
                <a:ea typeface="方正兰亭刊黑_GBK" panose="02000000000000000000" pitchFamily="2" charset="-122"/>
              </a:rPr>
              <a:t>逻辑回归</a:t>
            </a:r>
            <a:endParaRPr lang="zh-CN" altLang="en-US" sz="12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
        <p:nvSpPr>
          <p:cNvPr id="19" name="矩形 20"/>
          <p:cNvSpPr/>
          <p:nvPr/>
        </p:nvSpPr>
        <p:spPr>
          <a:xfrm>
            <a:off x="1907704" y="307580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65000"/>
                  </a:schemeClr>
                </a:solidFill>
                <a:latin typeface="方正兰亭刊黑_GBK" panose="02000000000000000000" pitchFamily="2" charset="-122"/>
                <a:ea typeface="方正兰亭刊黑_GBK" panose="02000000000000000000" pitchFamily="2" charset="-122"/>
              </a:rPr>
              <a:t>离散微分</a:t>
            </a:r>
            <a:endParaRPr lang="zh-CN" altLang="en-US" sz="12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
        <p:nvSpPr>
          <p:cNvPr id="20" name="矩形 21"/>
          <p:cNvSpPr/>
          <p:nvPr/>
        </p:nvSpPr>
        <p:spPr>
          <a:xfrm>
            <a:off x="1907704" y="343584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65000"/>
                  </a:schemeClr>
                </a:solidFill>
                <a:latin typeface="方正兰亭刊黑_GBK" panose="02000000000000000000" pitchFamily="2" charset="-122"/>
                <a:ea typeface="方正兰亭刊黑_GBK" panose="02000000000000000000" pitchFamily="2" charset="-122"/>
              </a:rPr>
              <a:t>特征方程</a:t>
            </a:r>
            <a:endParaRPr lang="zh-CN" altLang="en-US" sz="12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
        <p:nvSpPr>
          <p:cNvPr id="21" name="矩形 22"/>
          <p:cNvSpPr/>
          <p:nvPr/>
        </p:nvSpPr>
        <p:spPr>
          <a:xfrm>
            <a:off x="1907704" y="379588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50000"/>
                    <a:lumOff val="50000"/>
                  </a:schemeClr>
                </a:solidFill>
                <a:latin typeface="方正兰亭刊黑_GBK" panose="02000000000000000000" pitchFamily="2" charset="-122"/>
                <a:ea typeface="方正兰亭刊黑_GBK" panose="02000000000000000000" pitchFamily="2" charset="-122"/>
              </a:rPr>
              <a:t>傅利叶变换</a:t>
            </a:r>
            <a:endParaRPr lang="zh-CN" altLang="en-US" sz="12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
        <p:nvSpPr>
          <p:cNvPr id="22" name="矩形 24"/>
          <p:cNvSpPr/>
          <p:nvPr/>
        </p:nvSpPr>
        <p:spPr>
          <a:xfrm>
            <a:off x="3347864" y="235572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75000"/>
                  </a:schemeClr>
                </a:solidFill>
                <a:latin typeface="方正兰亭刊黑_GBK" panose="02000000000000000000" pitchFamily="2" charset="-122"/>
                <a:ea typeface="方正兰亭刊黑_GBK" panose="02000000000000000000" pitchFamily="2" charset="-122"/>
              </a:rPr>
              <a:t>递推法</a:t>
            </a:r>
            <a:endParaRPr lang="zh-CN" altLang="en-US" sz="1200" dirty="0">
              <a:solidFill>
                <a:schemeClr val="bg1">
                  <a:lumMod val="75000"/>
                </a:schemeClr>
              </a:solidFill>
              <a:latin typeface="方正兰亭刊黑_GBK" panose="02000000000000000000" pitchFamily="2" charset="-122"/>
              <a:ea typeface="方正兰亭刊黑_GBK" panose="02000000000000000000" pitchFamily="2" charset="-122"/>
            </a:endParaRPr>
          </a:p>
        </p:txBody>
      </p:sp>
      <p:sp>
        <p:nvSpPr>
          <p:cNvPr id="23" name="矩形 25"/>
          <p:cNvSpPr/>
          <p:nvPr/>
        </p:nvSpPr>
        <p:spPr>
          <a:xfrm>
            <a:off x="3347864" y="271576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75000"/>
                  </a:schemeClr>
                </a:solidFill>
                <a:latin typeface="方正兰亭刊黑_GBK" panose="02000000000000000000" pitchFamily="2" charset="-122"/>
                <a:ea typeface="方正兰亭刊黑_GBK" panose="02000000000000000000" pitchFamily="2" charset="-122"/>
              </a:rPr>
              <a:t>数据压缩</a:t>
            </a:r>
            <a:endParaRPr lang="zh-CN" altLang="en-US" sz="1200" dirty="0">
              <a:solidFill>
                <a:schemeClr val="bg1">
                  <a:lumMod val="75000"/>
                </a:schemeClr>
              </a:solidFill>
              <a:latin typeface="方正兰亭刊黑_GBK" panose="02000000000000000000" pitchFamily="2" charset="-122"/>
              <a:ea typeface="方正兰亭刊黑_GBK" panose="02000000000000000000" pitchFamily="2" charset="-122"/>
            </a:endParaRPr>
          </a:p>
        </p:txBody>
      </p:sp>
      <p:sp>
        <p:nvSpPr>
          <p:cNvPr id="24" name="矩形 26"/>
          <p:cNvSpPr/>
          <p:nvPr/>
        </p:nvSpPr>
        <p:spPr>
          <a:xfrm>
            <a:off x="3347864" y="307580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75000"/>
                  </a:schemeClr>
                </a:solidFill>
                <a:latin typeface="方正兰亭刊黑_GBK" panose="02000000000000000000" pitchFamily="2" charset="-122"/>
                <a:ea typeface="方正兰亭刊黑_GBK" panose="02000000000000000000" pitchFamily="2" charset="-122"/>
              </a:rPr>
              <a:t>打分卡</a:t>
            </a:r>
            <a:endParaRPr lang="zh-CN" altLang="en-US" sz="1200" dirty="0">
              <a:solidFill>
                <a:schemeClr val="bg1">
                  <a:lumMod val="75000"/>
                </a:schemeClr>
              </a:solidFill>
              <a:latin typeface="方正兰亭刊黑_GBK" panose="02000000000000000000" pitchFamily="2" charset="-122"/>
              <a:ea typeface="方正兰亭刊黑_GBK" panose="02000000000000000000" pitchFamily="2" charset="-122"/>
            </a:endParaRPr>
          </a:p>
        </p:txBody>
      </p:sp>
      <p:sp>
        <p:nvSpPr>
          <p:cNvPr id="25" name="矩形 27"/>
          <p:cNvSpPr/>
          <p:nvPr/>
        </p:nvSpPr>
        <p:spPr>
          <a:xfrm>
            <a:off x="3347864" y="3435846"/>
            <a:ext cx="1224136" cy="28803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lumMod val="75000"/>
                  </a:schemeClr>
                </a:solidFill>
                <a:latin typeface="方正兰亭刊黑_GBK" panose="02000000000000000000" pitchFamily="2" charset="-122"/>
                <a:ea typeface="方正兰亭刊黑_GBK" panose="02000000000000000000" pitchFamily="2" charset="-122"/>
              </a:rPr>
              <a:t>PageRank</a:t>
            </a:r>
            <a:endParaRPr lang="zh-CN" altLang="en-US" sz="1200" dirty="0">
              <a:solidFill>
                <a:schemeClr val="bg1">
                  <a:lumMod val="7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
            <a:ext cx="9144000" cy="5143501"/>
          </a:xfrm>
          <a:prstGeom prst="rect">
            <a:avLst/>
          </a:prstGeom>
        </p:spPr>
      </p:pic>
      <p:sp>
        <p:nvSpPr>
          <p:cNvPr id="3" name="TextBox 2"/>
          <p:cNvSpPr txBox="1"/>
          <p:nvPr/>
        </p:nvSpPr>
        <p:spPr>
          <a:xfrm rot="20961426">
            <a:off x="3189173" y="4283355"/>
            <a:ext cx="6208907" cy="1477328"/>
          </a:xfrm>
          <a:prstGeom prst="rect">
            <a:avLst/>
          </a:prstGeom>
          <a:noFill/>
        </p:spPr>
        <p:txBody>
          <a:bodyPr wrap="square" rtlCol="0">
            <a:spAutoFit/>
          </a:bodyPr>
          <a:lstStyle/>
          <a:p>
            <a:pPr algn="just"/>
            <a:r>
              <a:rPr lang="en-US" altLang="zh-CN" dirty="0" smtClean="0">
                <a:solidFill>
                  <a:schemeClr val="bg1">
                    <a:lumMod val="75000"/>
                    <a:lumOff val="25000"/>
                  </a:schemeClr>
                </a:solidFill>
              </a:rPr>
              <a:t>001101010101010101010101010101010101110101101101101</a:t>
            </a:r>
            <a:r>
              <a:rPr lang="en-US" altLang="zh-CN" dirty="0" smtClean="0">
                <a:solidFill>
                  <a:schemeClr val="bg1">
                    <a:lumMod val="85000"/>
                    <a:lumOff val="15000"/>
                  </a:schemeClr>
                </a:solidFill>
              </a:rPr>
              <a:t>011101000110100110110011011101100110011100011011110</a:t>
            </a:r>
            <a:r>
              <a:rPr lang="en-US" altLang="zh-CN" dirty="0" smtClean="0">
                <a:solidFill>
                  <a:schemeClr val="bg1">
                    <a:lumMod val="65000"/>
                    <a:lumOff val="35000"/>
                  </a:schemeClr>
                </a:solidFill>
              </a:rPr>
              <a:t>110111010111101110111011111000110111100011100011111</a:t>
            </a:r>
            <a:r>
              <a:rPr lang="en-US" altLang="zh-CN" dirty="0" smtClean="0">
                <a:solidFill>
                  <a:schemeClr val="bg1">
                    <a:lumMod val="85000"/>
                    <a:lumOff val="15000"/>
                  </a:schemeClr>
                </a:solidFill>
              </a:rPr>
              <a:t>011000110110111011011011011001111001111010101111000111100111101010111011011101101110011010111</a:t>
            </a:r>
            <a:endParaRPr lang="zh-CN" altLang="en-US" dirty="0">
              <a:solidFill>
                <a:schemeClr val="bg1">
                  <a:lumMod val="85000"/>
                  <a:lumOff val="15000"/>
                </a:schemeClr>
              </a:solidFill>
            </a:endParaRPr>
          </a:p>
        </p:txBody>
      </p:sp>
      <p:sp>
        <p:nvSpPr>
          <p:cNvPr id="4" name="矩形 3"/>
          <p:cNvSpPr/>
          <p:nvPr/>
        </p:nvSpPr>
        <p:spPr>
          <a:xfrm>
            <a:off x="0" y="-1"/>
            <a:ext cx="9144000" cy="5143501"/>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771800" y="1707654"/>
            <a:ext cx="1728192" cy="461665"/>
          </a:xfrm>
          <a:prstGeom prst="rect">
            <a:avLst/>
          </a:prstGeom>
          <a:noFill/>
          <a:effectLst/>
        </p:spPr>
        <p:txBody>
          <a:bodyPr wrap="square" rtlCol="0">
            <a:spAutoFit/>
          </a:bodyPr>
          <a:lstStyle/>
          <a:p>
            <a:pPr algn="ctr"/>
            <a:r>
              <a:rPr lang="zh-CN" altLang="en-US" sz="2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风 险 调 查</a:t>
            </a:r>
            <a:endParaRPr lang="zh-CN" altLang="en-US" sz="2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6" name="Freeform 3"/>
          <p:cNvSpPr/>
          <p:nvPr/>
        </p:nvSpPr>
        <p:spPr>
          <a:xfrm>
            <a:off x="971600" y="1995686"/>
            <a:ext cx="864096" cy="864096"/>
          </a:xfrm>
          <a:custGeom>
            <a:avLst/>
            <a:gdLst>
              <a:gd name="connsiteX0" fmla="*/ 3962 w 3302000"/>
              <a:gd name="connsiteY0" fmla="*/ 3107670 h 3302000"/>
              <a:gd name="connsiteX1" fmla="*/ 0 w 3302000"/>
              <a:gd name="connsiteY1" fmla="*/ 186670 h 3302000"/>
              <a:gd name="connsiteX2" fmla="*/ 194462 w 3302000"/>
              <a:gd name="connsiteY2" fmla="*/ 0 h 3302000"/>
              <a:gd name="connsiteX3" fmla="*/ 3115462 w 3302000"/>
              <a:gd name="connsiteY3" fmla="*/ 0 h 3302000"/>
              <a:gd name="connsiteX4" fmla="*/ 3302000 w 3302000"/>
              <a:gd name="connsiteY4" fmla="*/ 186670 h 3302000"/>
              <a:gd name="connsiteX5" fmla="*/ 3302000 w 3302000"/>
              <a:gd name="connsiteY5" fmla="*/ 3107670 h 3302000"/>
              <a:gd name="connsiteX6" fmla="*/ 3115462 w 3302000"/>
              <a:gd name="connsiteY6" fmla="*/ 3302000 h 3302000"/>
              <a:gd name="connsiteX7" fmla="*/ 194462 w 3302000"/>
              <a:gd name="connsiteY7" fmla="*/ 3302000 h 3302000"/>
              <a:gd name="connsiteX8" fmla="*/ 3962 w 3302000"/>
              <a:gd name="connsiteY8" fmla="*/ 3107670 h 3302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302000" h="3302000">
                <a:moveTo>
                  <a:pt x="3962" y="3107670"/>
                </a:moveTo>
                <a:lnTo>
                  <a:pt x="0" y="186670"/>
                </a:lnTo>
                <a:cubicBezTo>
                  <a:pt x="0" y="81460"/>
                  <a:pt x="89255" y="0"/>
                  <a:pt x="194462" y="0"/>
                </a:cubicBezTo>
                <a:lnTo>
                  <a:pt x="3115462" y="0"/>
                </a:lnTo>
                <a:cubicBezTo>
                  <a:pt x="3220668" y="0"/>
                  <a:pt x="3302000" y="81460"/>
                  <a:pt x="3302000" y="186670"/>
                </a:cubicBezTo>
                <a:lnTo>
                  <a:pt x="3302000" y="3107670"/>
                </a:lnTo>
                <a:cubicBezTo>
                  <a:pt x="3302000" y="3212881"/>
                  <a:pt x="3220668" y="3302000"/>
                  <a:pt x="3115462" y="3302000"/>
                </a:cubicBezTo>
                <a:lnTo>
                  <a:pt x="194462" y="3302000"/>
                </a:lnTo>
                <a:cubicBezTo>
                  <a:pt x="89255" y="3302000"/>
                  <a:pt x="3962" y="3212881"/>
                  <a:pt x="3962" y="3107670"/>
                </a:cubicBezTo>
              </a:path>
            </a:pathLst>
          </a:custGeom>
          <a:solidFill>
            <a:srgbClr val="FE841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007604" y="2067694"/>
            <a:ext cx="792088" cy="276999"/>
          </a:xfrm>
          <a:prstGeom prst="rect">
            <a:avLst/>
          </a:prstGeom>
          <a:noFill/>
        </p:spPr>
        <p:txBody>
          <a:bodyPr wrap="square" rtlCol="0">
            <a:spAutoFit/>
          </a:bodyPr>
          <a:lstStyle/>
          <a:p>
            <a:pPr algn="ctr"/>
            <a:r>
              <a:rPr lang="zh-CN" altLang="en-US" sz="1200" dirty="0" smtClean="0">
                <a:solidFill>
                  <a:schemeClr val="bg1"/>
                </a:solidFill>
                <a:latin typeface="方正兰亭刊黑_GBK" panose="02000000000000000000" pitchFamily="2" charset="-122"/>
                <a:ea typeface="方正兰亭刊黑_GBK" panose="02000000000000000000" pitchFamily="2" charset="-122"/>
              </a:rPr>
              <a:t>提  高</a:t>
            </a:r>
            <a:endParaRPr lang="zh-CN" altLang="en-US" sz="1600" dirty="0">
              <a:solidFill>
                <a:schemeClr val="bg1"/>
              </a:solidFill>
              <a:latin typeface="方正兰亭刊黑_GBK" panose="02000000000000000000" pitchFamily="2" charset="-122"/>
              <a:ea typeface="方正兰亭刊黑_GBK" panose="02000000000000000000" pitchFamily="2" charset="-122"/>
            </a:endParaRPr>
          </a:p>
        </p:txBody>
      </p:sp>
      <p:sp>
        <p:nvSpPr>
          <p:cNvPr id="8" name="TextBox 7"/>
          <p:cNvSpPr txBox="1"/>
          <p:nvPr/>
        </p:nvSpPr>
        <p:spPr>
          <a:xfrm>
            <a:off x="827584" y="2283718"/>
            <a:ext cx="1152128" cy="461665"/>
          </a:xfrm>
          <a:prstGeom prst="rect">
            <a:avLst/>
          </a:prstGeom>
          <a:noFill/>
        </p:spPr>
        <p:txBody>
          <a:bodyPr wrap="square" rtlCol="0">
            <a:spAutoFit/>
          </a:bodyPr>
          <a:lstStyle/>
          <a:p>
            <a:pPr algn="ctr"/>
            <a:r>
              <a:rPr lang="zh-CN" altLang="en-US" sz="2400" b="1" dirty="0" smtClean="0">
                <a:solidFill>
                  <a:schemeClr val="bg1"/>
                </a:solidFill>
                <a:latin typeface="方正兰亭刊黑_GBK" panose="02000000000000000000" pitchFamily="2" charset="-122"/>
                <a:ea typeface="方正兰亭刊黑_GBK" panose="02000000000000000000" pitchFamily="2" charset="-122"/>
              </a:rPr>
              <a:t>效 率</a:t>
            </a:r>
            <a:endParaRPr lang="zh-CN" altLang="en-US" sz="2400" b="1" dirty="0">
              <a:solidFill>
                <a:schemeClr val="bg1"/>
              </a:solidFill>
              <a:latin typeface="方正兰亭刊黑_GBK" panose="02000000000000000000" pitchFamily="2" charset="-122"/>
              <a:ea typeface="方正兰亭刊黑_GBK" panose="02000000000000000000" pitchFamily="2" charset="-122"/>
            </a:endParaRPr>
          </a:p>
        </p:txBody>
      </p:sp>
      <p:sp>
        <p:nvSpPr>
          <p:cNvPr id="9" name="Freeform 3"/>
          <p:cNvSpPr/>
          <p:nvPr/>
        </p:nvSpPr>
        <p:spPr>
          <a:xfrm>
            <a:off x="2411760" y="3075806"/>
            <a:ext cx="1368152" cy="1368152"/>
          </a:xfrm>
          <a:custGeom>
            <a:avLst/>
            <a:gdLst>
              <a:gd name="connsiteX0" fmla="*/ 3962 w 3302000"/>
              <a:gd name="connsiteY0" fmla="*/ 3107670 h 3302000"/>
              <a:gd name="connsiteX1" fmla="*/ 0 w 3302000"/>
              <a:gd name="connsiteY1" fmla="*/ 186670 h 3302000"/>
              <a:gd name="connsiteX2" fmla="*/ 194462 w 3302000"/>
              <a:gd name="connsiteY2" fmla="*/ 0 h 3302000"/>
              <a:gd name="connsiteX3" fmla="*/ 3115462 w 3302000"/>
              <a:gd name="connsiteY3" fmla="*/ 0 h 3302000"/>
              <a:gd name="connsiteX4" fmla="*/ 3302000 w 3302000"/>
              <a:gd name="connsiteY4" fmla="*/ 186670 h 3302000"/>
              <a:gd name="connsiteX5" fmla="*/ 3302000 w 3302000"/>
              <a:gd name="connsiteY5" fmla="*/ 3107670 h 3302000"/>
              <a:gd name="connsiteX6" fmla="*/ 3115462 w 3302000"/>
              <a:gd name="connsiteY6" fmla="*/ 3302000 h 3302000"/>
              <a:gd name="connsiteX7" fmla="*/ 194462 w 3302000"/>
              <a:gd name="connsiteY7" fmla="*/ 3302000 h 3302000"/>
              <a:gd name="connsiteX8" fmla="*/ 3962 w 3302000"/>
              <a:gd name="connsiteY8" fmla="*/ 3107670 h 3302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302000" h="3302000">
                <a:moveTo>
                  <a:pt x="3962" y="3107670"/>
                </a:moveTo>
                <a:lnTo>
                  <a:pt x="0" y="186670"/>
                </a:lnTo>
                <a:cubicBezTo>
                  <a:pt x="0" y="81460"/>
                  <a:pt x="89255" y="0"/>
                  <a:pt x="194462" y="0"/>
                </a:cubicBezTo>
                <a:lnTo>
                  <a:pt x="3115462" y="0"/>
                </a:lnTo>
                <a:cubicBezTo>
                  <a:pt x="3220668" y="0"/>
                  <a:pt x="3302000" y="81460"/>
                  <a:pt x="3302000" y="186670"/>
                </a:cubicBezTo>
                <a:lnTo>
                  <a:pt x="3302000" y="3107670"/>
                </a:lnTo>
                <a:cubicBezTo>
                  <a:pt x="3302000" y="3212881"/>
                  <a:pt x="3220668" y="3302000"/>
                  <a:pt x="3115462" y="3302000"/>
                </a:cubicBezTo>
                <a:lnTo>
                  <a:pt x="194462" y="3302000"/>
                </a:lnTo>
                <a:cubicBezTo>
                  <a:pt x="89255" y="3302000"/>
                  <a:pt x="3962" y="3212881"/>
                  <a:pt x="3962" y="3107670"/>
                </a:cubicBezTo>
              </a:path>
            </a:pathLst>
          </a:custGeom>
          <a:solidFill>
            <a:srgbClr val="FE841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951820" y="3302863"/>
            <a:ext cx="792088" cy="276999"/>
          </a:xfrm>
          <a:prstGeom prst="rect">
            <a:avLst/>
          </a:prstGeom>
          <a:noFill/>
        </p:spPr>
        <p:txBody>
          <a:bodyPr wrap="square" rtlCol="0">
            <a:spAutoFit/>
          </a:bodyPr>
          <a:lstStyle/>
          <a:p>
            <a:pPr algn="r"/>
            <a:r>
              <a:rPr lang="zh-CN" altLang="en-US" sz="1200" dirty="0" smtClean="0">
                <a:solidFill>
                  <a:schemeClr val="bg1"/>
                </a:solidFill>
                <a:latin typeface="方正兰亭刊黑_GBK" panose="02000000000000000000" pitchFamily="2" charset="-122"/>
                <a:ea typeface="方正兰亭刊黑_GBK" panose="02000000000000000000" pitchFamily="2" charset="-122"/>
              </a:rPr>
              <a:t>提  高</a:t>
            </a:r>
            <a:endParaRPr lang="zh-CN" altLang="en-US" sz="1600" dirty="0">
              <a:solidFill>
                <a:schemeClr val="bg1"/>
              </a:solidFill>
              <a:latin typeface="方正兰亭刊黑_GBK" panose="02000000000000000000" pitchFamily="2" charset="-122"/>
              <a:ea typeface="方正兰亭刊黑_GBK" panose="02000000000000000000" pitchFamily="2" charset="-122"/>
            </a:endParaRPr>
          </a:p>
        </p:txBody>
      </p:sp>
      <p:sp>
        <p:nvSpPr>
          <p:cNvPr id="11" name="TextBox 10"/>
          <p:cNvSpPr txBox="1"/>
          <p:nvPr/>
        </p:nvSpPr>
        <p:spPr>
          <a:xfrm>
            <a:off x="2447764" y="3651870"/>
            <a:ext cx="1296144" cy="400110"/>
          </a:xfrm>
          <a:prstGeom prst="rect">
            <a:avLst/>
          </a:prstGeom>
          <a:noFill/>
        </p:spPr>
        <p:txBody>
          <a:bodyPr wrap="square" rtlCol="0">
            <a:spAutoFit/>
          </a:bodyPr>
          <a:lstStyle/>
          <a:p>
            <a:pPr algn="r"/>
            <a:r>
              <a:rPr lang="zh-CN" altLang="en-US" sz="2000" b="1" dirty="0" smtClean="0">
                <a:solidFill>
                  <a:schemeClr val="bg1"/>
                </a:solidFill>
                <a:latin typeface="方正兰亭刊黑_GBK" panose="02000000000000000000" pitchFamily="2" charset="-122"/>
                <a:ea typeface="方正兰亭刊黑_GBK" panose="02000000000000000000" pitchFamily="2" charset="-122"/>
              </a:rPr>
              <a:t>信息来源</a:t>
            </a:r>
            <a:endParaRPr lang="zh-CN" altLang="en-US" sz="2400" b="1" dirty="0">
              <a:solidFill>
                <a:schemeClr val="bg1"/>
              </a:solidFill>
              <a:latin typeface="方正兰亭刊黑_GBK" panose="02000000000000000000" pitchFamily="2" charset="-122"/>
              <a:ea typeface="方正兰亭刊黑_GBK" panose="02000000000000000000" pitchFamily="2" charset="-122"/>
            </a:endParaRPr>
          </a:p>
        </p:txBody>
      </p:sp>
      <p:sp>
        <p:nvSpPr>
          <p:cNvPr id="12" name="TextBox 11"/>
          <p:cNvSpPr txBox="1"/>
          <p:nvPr/>
        </p:nvSpPr>
        <p:spPr>
          <a:xfrm>
            <a:off x="2447764" y="3939902"/>
            <a:ext cx="1296144" cy="276999"/>
          </a:xfrm>
          <a:prstGeom prst="rect">
            <a:avLst/>
          </a:prstGeom>
          <a:noFill/>
        </p:spPr>
        <p:txBody>
          <a:bodyPr wrap="square" rtlCol="0">
            <a:spAutoFit/>
          </a:bodyPr>
          <a:lstStyle/>
          <a:p>
            <a:pPr algn="r"/>
            <a:r>
              <a:rPr lang="zh-CN" altLang="en-US" sz="1200" dirty="0" smtClean="0">
                <a:solidFill>
                  <a:schemeClr val="bg1"/>
                </a:solidFill>
                <a:latin typeface="方正兰亭刊黑_GBK" panose="02000000000000000000" pitchFamily="2" charset="-122"/>
                <a:ea typeface="方正兰亭刊黑_GBK" panose="02000000000000000000" pitchFamily="2" charset="-122"/>
              </a:rPr>
              <a:t>覆 盖 程 度</a:t>
            </a:r>
            <a:endParaRPr lang="zh-CN" altLang="en-US" dirty="0">
              <a:solidFill>
                <a:schemeClr val="bg1"/>
              </a:solidFill>
              <a:latin typeface="方正兰亭刊黑_GBK" panose="02000000000000000000" pitchFamily="2" charset="-122"/>
              <a:ea typeface="方正兰亭刊黑_GBK" panose="02000000000000000000" pitchFamily="2" charset="-122"/>
            </a:endParaRPr>
          </a:p>
        </p:txBody>
      </p:sp>
      <p:sp>
        <p:nvSpPr>
          <p:cNvPr id="13" name="Freeform 3"/>
          <p:cNvSpPr/>
          <p:nvPr/>
        </p:nvSpPr>
        <p:spPr>
          <a:xfrm>
            <a:off x="4806026" y="1203598"/>
            <a:ext cx="1368152" cy="1368152"/>
          </a:xfrm>
          <a:custGeom>
            <a:avLst/>
            <a:gdLst>
              <a:gd name="connsiteX0" fmla="*/ 3962 w 3302000"/>
              <a:gd name="connsiteY0" fmla="*/ 3107670 h 3302000"/>
              <a:gd name="connsiteX1" fmla="*/ 0 w 3302000"/>
              <a:gd name="connsiteY1" fmla="*/ 186670 h 3302000"/>
              <a:gd name="connsiteX2" fmla="*/ 194462 w 3302000"/>
              <a:gd name="connsiteY2" fmla="*/ 0 h 3302000"/>
              <a:gd name="connsiteX3" fmla="*/ 3115462 w 3302000"/>
              <a:gd name="connsiteY3" fmla="*/ 0 h 3302000"/>
              <a:gd name="connsiteX4" fmla="*/ 3302000 w 3302000"/>
              <a:gd name="connsiteY4" fmla="*/ 186670 h 3302000"/>
              <a:gd name="connsiteX5" fmla="*/ 3302000 w 3302000"/>
              <a:gd name="connsiteY5" fmla="*/ 3107670 h 3302000"/>
              <a:gd name="connsiteX6" fmla="*/ 3115462 w 3302000"/>
              <a:gd name="connsiteY6" fmla="*/ 3302000 h 3302000"/>
              <a:gd name="connsiteX7" fmla="*/ 194462 w 3302000"/>
              <a:gd name="connsiteY7" fmla="*/ 3302000 h 3302000"/>
              <a:gd name="connsiteX8" fmla="*/ 3962 w 3302000"/>
              <a:gd name="connsiteY8" fmla="*/ 3107670 h 3302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302000" h="3302000">
                <a:moveTo>
                  <a:pt x="3962" y="3107670"/>
                </a:moveTo>
                <a:lnTo>
                  <a:pt x="0" y="186670"/>
                </a:lnTo>
                <a:cubicBezTo>
                  <a:pt x="0" y="81460"/>
                  <a:pt x="89255" y="0"/>
                  <a:pt x="194462" y="0"/>
                </a:cubicBezTo>
                <a:lnTo>
                  <a:pt x="3115462" y="0"/>
                </a:lnTo>
                <a:cubicBezTo>
                  <a:pt x="3220668" y="0"/>
                  <a:pt x="3302000" y="81460"/>
                  <a:pt x="3302000" y="186670"/>
                </a:cubicBezTo>
                <a:lnTo>
                  <a:pt x="3302000" y="3107670"/>
                </a:lnTo>
                <a:cubicBezTo>
                  <a:pt x="3302000" y="3212881"/>
                  <a:pt x="3220668" y="3302000"/>
                  <a:pt x="3115462" y="3302000"/>
                </a:cubicBezTo>
                <a:lnTo>
                  <a:pt x="194462" y="3302000"/>
                </a:lnTo>
                <a:cubicBezTo>
                  <a:pt x="89255" y="3302000"/>
                  <a:pt x="3962" y="3212881"/>
                  <a:pt x="3962" y="3107670"/>
                </a:cubicBezTo>
              </a:path>
            </a:pathLst>
          </a:custGeom>
          <a:solidFill>
            <a:srgbClr val="FE841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4716016" y="1513116"/>
            <a:ext cx="1548172" cy="338554"/>
          </a:xfrm>
          <a:prstGeom prst="rect">
            <a:avLst/>
          </a:prstGeom>
          <a:noFill/>
        </p:spPr>
        <p:txBody>
          <a:bodyPr wrap="square" rtlCol="0">
            <a:spAutoFit/>
          </a:bodyPr>
          <a:lstStyle/>
          <a:p>
            <a:pPr algn="ctr"/>
            <a:r>
              <a:rPr lang="zh-CN" altLang="en-US" sz="1200" b="1" dirty="0" smtClean="0">
                <a:solidFill>
                  <a:schemeClr val="bg1"/>
                </a:solidFill>
                <a:latin typeface="方正兰亭刊黑_GBK" panose="02000000000000000000" pitchFamily="2" charset="-122"/>
                <a:ea typeface="方正兰亭刊黑_GBK" panose="02000000000000000000" pitchFamily="2" charset="-122"/>
              </a:rPr>
              <a:t>从一个</a:t>
            </a:r>
            <a:r>
              <a:rPr lang="zh-CN" altLang="en-US" sz="1600" b="1" dirty="0" smtClean="0">
                <a:solidFill>
                  <a:schemeClr val="bg1"/>
                </a:solidFill>
                <a:latin typeface="方正兰亭刊黑_GBK" panose="02000000000000000000" pitchFamily="2" charset="-122"/>
                <a:ea typeface="方正兰亭刊黑_GBK" panose="02000000000000000000" pitchFamily="2" charset="-122"/>
              </a:rPr>
              <a:t>节点</a:t>
            </a:r>
            <a:endParaRPr lang="zh-CN" altLang="en-US" sz="1600" b="1" dirty="0">
              <a:solidFill>
                <a:schemeClr val="bg1"/>
              </a:solidFill>
              <a:latin typeface="方正兰亭刊黑_GBK" panose="02000000000000000000" pitchFamily="2" charset="-122"/>
              <a:ea typeface="方正兰亭刊黑_GBK" panose="02000000000000000000" pitchFamily="2" charset="-122"/>
            </a:endParaRPr>
          </a:p>
        </p:txBody>
      </p:sp>
      <p:sp>
        <p:nvSpPr>
          <p:cNvPr id="15" name="TextBox 14"/>
          <p:cNvSpPr txBox="1"/>
          <p:nvPr/>
        </p:nvSpPr>
        <p:spPr>
          <a:xfrm>
            <a:off x="5004048" y="1779662"/>
            <a:ext cx="972108" cy="276999"/>
          </a:xfrm>
          <a:prstGeom prst="rect">
            <a:avLst/>
          </a:prstGeom>
          <a:noFill/>
        </p:spPr>
        <p:txBody>
          <a:bodyPr wrap="square" rtlCol="0">
            <a:spAutoFit/>
          </a:bodyPr>
          <a:lstStyle/>
          <a:p>
            <a:pPr algn="ctr"/>
            <a:r>
              <a:rPr lang="zh-CN" altLang="en-US" sz="1200" dirty="0" smtClean="0">
                <a:solidFill>
                  <a:schemeClr val="bg1"/>
                </a:solidFill>
                <a:latin typeface="方正兰亭刊黑_GBK" panose="02000000000000000000" pitchFamily="2" charset="-122"/>
                <a:ea typeface="方正兰亭刊黑_GBK" panose="02000000000000000000" pitchFamily="2" charset="-122"/>
              </a:rPr>
              <a:t>上升到</a:t>
            </a:r>
            <a:endParaRPr lang="zh-CN" altLang="en-US" dirty="0">
              <a:solidFill>
                <a:schemeClr val="bg1"/>
              </a:solidFill>
              <a:latin typeface="方正兰亭刊黑_GBK" panose="02000000000000000000" pitchFamily="2" charset="-122"/>
              <a:ea typeface="方正兰亭刊黑_GBK" panose="02000000000000000000" pitchFamily="2" charset="-122"/>
            </a:endParaRPr>
          </a:p>
        </p:txBody>
      </p:sp>
      <p:cxnSp>
        <p:nvCxnSpPr>
          <p:cNvPr id="16" name="直接连接符 15"/>
          <p:cNvCxnSpPr>
            <a:stCxn id="6" idx="6"/>
            <a:endCxn id="9" idx="1"/>
          </p:cNvCxnSpPr>
          <p:nvPr/>
        </p:nvCxnSpPr>
        <p:spPr>
          <a:xfrm>
            <a:off x="1786881" y="2859782"/>
            <a:ext cx="624879" cy="293369"/>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70022" y="2139702"/>
            <a:ext cx="1440160" cy="338554"/>
          </a:xfrm>
          <a:prstGeom prst="rect">
            <a:avLst/>
          </a:prstGeom>
          <a:noFill/>
        </p:spPr>
        <p:txBody>
          <a:bodyPr wrap="square" rtlCol="0">
            <a:spAutoFit/>
          </a:bodyPr>
          <a:lstStyle/>
          <a:p>
            <a:pPr algn="ctr"/>
            <a:r>
              <a:rPr lang="zh-CN" altLang="en-US" sz="1200" dirty="0" smtClean="0">
                <a:solidFill>
                  <a:schemeClr val="bg1"/>
                </a:solidFill>
                <a:latin typeface="方正兰亭刊黑_GBK" panose="02000000000000000000" pitchFamily="2" charset="-122"/>
                <a:ea typeface="方正兰亭刊黑_GBK" panose="02000000000000000000" pitchFamily="2" charset="-122"/>
              </a:rPr>
              <a:t>一个</a:t>
            </a:r>
            <a:r>
              <a:rPr lang="zh-CN" altLang="en-US" sz="1600" dirty="0" smtClean="0">
                <a:solidFill>
                  <a:schemeClr val="bg1"/>
                </a:solidFill>
                <a:latin typeface="方正兰亭刊黑_GBK" panose="02000000000000000000" pitchFamily="2" charset="-122"/>
                <a:ea typeface="方正兰亭刊黑_GBK" panose="02000000000000000000" pitchFamily="2" charset="-122"/>
              </a:rPr>
              <a:t>网络</a:t>
            </a:r>
            <a:endParaRPr lang="zh-CN" altLang="en-US" sz="1600" dirty="0">
              <a:solidFill>
                <a:schemeClr val="bg1"/>
              </a:solidFill>
              <a:latin typeface="方正兰亭刊黑_GBK" panose="02000000000000000000" pitchFamily="2" charset="-122"/>
              <a:ea typeface="方正兰亭刊黑_GBK" panose="02000000000000000000" pitchFamily="2" charset="-122"/>
            </a:endParaRPr>
          </a:p>
        </p:txBody>
      </p:sp>
      <p:cxnSp>
        <p:nvCxnSpPr>
          <p:cNvPr id="18" name="直接连接符 17"/>
          <p:cNvCxnSpPr>
            <a:stCxn id="9" idx="4"/>
            <a:endCxn id="13" idx="7"/>
          </p:cNvCxnSpPr>
          <p:nvPr/>
        </p:nvCxnSpPr>
        <p:spPr>
          <a:xfrm flipV="1">
            <a:off x="3779912" y="2571750"/>
            <a:ext cx="1106687" cy="581401"/>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9" name="图片 18" descr="无文字正方形.png"/>
          <p:cNvPicPr>
            <a:picLocks noChangeAspect="1"/>
          </p:cNvPicPr>
          <p:nvPr/>
        </p:nvPicPr>
        <p:blipFill>
          <a:blip r:embed="rId2" cstate="print"/>
          <a:stretch>
            <a:fillRect/>
          </a:stretch>
        </p:blipFill>
        <p:spPr>
          <a:xfrm>
            <a:off x="8460432" y="195486"/>
            <a:ext cx="432048" cy="432048"/>
          </a:xfrm>
          <a:prstGeom prst="rect">
            <a:avLst/>
          </a:prstGeom>
        </p:spPr>
      </p:pic>
      <p:sp>
        <p:nvSpPr>
          <p:cNvPr id="20" name="TextBox 19"/>
          <p:cNvSpPr txBox="1"/>
          <p:nvPr/>
        </p:nvSpPr>
        <p:spPr>
          <a:xfrm>
            <a:off x="2699792" y="1635646"/>
            <a:ext cx="1728192" cy="461665"/>
          </a:xfrm>
          <a:prstGeom prst="rect">
            <a:avLst/>
          </a:prstGeom>
          <a:noFill/>
          <a:effectLst/>
        </p:spPr>
        <p:txBody>
          <a:bodyPr wrap="square" rtlCol="0">
            <a:spAutoFit/>
          </a:bodyPr>
          <a:lstStyle/>
          <a:p>
            <a:pPr algn="ctr"/>
            <a:r>
              <a:rPr lang="zh-CN" altLang="en-US" sz="2400" dirty="0" smtClean="0">
                <a:solidFill>
                  <a:schemeClr val="bg1">
                    <a:lumMod val="85000"/>
                  </a:schemeClr>
                </a:solidFill>
                <a:latin typeface="方正兰亭刊黑_GBK" panose="02000000000000000000" pitchFamily="2" charset="-122"/>
                <a:ea typeface="方正兰亭刊黑_GBK" panose="02000000000000000000" pitchFamily="2" charset="-122"/>
              </a:rPr>
              <a:t>风</a:t>
            </a:r>
            <a:r>
              <a:rPr lang="zh-CN" altLang="en-US" sz="2400" dirty="0" smtClean="0">
                <a:solidFill>
                  <a:schemeClr val="bg1"/>
                </a:solidFill>
                <a:latin typeface="方正兰亭刊黑_GBK" panose="02000000000000000000" pitchFamily="2" charset="-122"/>
                <a:ea typeface="方正兰亭刊黑_GBK" panose="02000000000000000000" pitchFamily="2" charset="-122"/>
              </a:rPr>
              <a:t> </a:t>
            </a:r>
            <a:r>
              <a:rPr lang="zh-CN" altLang="en-US" sz="2400" dirty="0" smtClean="0">
                <a:solidFill>
                  <a:schemeClr val="bg1">
                    <a:lumMod val="95000"/>
                  </a:schemeClr>
                </a:solidFill>
                <a:latin typeface="方正兰亭刊黑_GBK" panose="02000000000000000000" pitchFamily="2" charset="-122"/>
                <a:ea typeface="方正兰亭刊黑_GBK" panose="02000000000000000000" pitchFamily="2" charset="-122"/>
              </a:rPr>
              <a:t>险</a:t>
            </a:r>
            <a:r>
              <a:rPr lang="zh-CN" altLang="en-US" sz="2400" dirty="0" smtClean="0">
                <a:solidFill>
                  <a:schemeClr val="bg1"/>
                </a:solidFill>
                <a:latin typeface="方正兰亭刊黑_GBK" panose="02000000000000000000" pitchFamily="2" charset="-122"/>
                <a:ea typeface="方正兰亭刊黑_GBK" panose="02000000000000000000" pitchFamily="2" charset="-122"/>
              </a:rPr>
              <a:t> 调 查</a:t>
            </a:r>
            <a:endParaRPr lang="zh-CN" altLang="en-US" sz="2400" dirty="0">
              <a:solidFill>
                <a:schemeClr val="bg1"/>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H="1" flipV="1">
            <a:off x="4035172" y="-1"/>
            <a:ext cx="5108828" cy="5143501"/>
          </a:xfrm>
          <a:prstGeom prst="rtTriangle">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等腰三角形 2"/>
          <p:cNvSpPr/>
          <p:nvPr/>
        </p:nvSpPr>
        <p:spPr>
          <a:xfrm flipH="1">
            <a:off x="4476438" y="2792759"/>
            <a:ext cx="4667563" cy="2350742"/>
          </a:xfrm>
          <a:prstGeom prst="triangle">
            <a:avLst/>
          </a:prstGeom>
          <a:solidFill>
            <a:srgbClr val="F65B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8" name="直接连接符 7"/>
          <p:cNvCxnSpPr/>
          <p:nvPr/>
        </p:nvCxnSpPr>
        <p:spPr>
          <a:xfrm>
            <a:off x="0" y="681234"/>
            <a:ext cx="1507721" cy="1507721"/>
          </a:xfrm>
          <a:prstGeom prst="line">
            <a:avLst/>
          </a:prstGeom>
          <a:ln>
            <a:solidFill>
              <a:srgbClr val="F65B1B"/>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a:xfrm>
            <a:off x="331486" y="2462368"/>
            <a:ext cx="515435" cy="518933"/>
          </a:xfrm>
          <a:prstGeom prst="rtTriangle">
            <a:avLst/>
          </a:prstGeom>
          <a:solidFill>
            <a:srgbClr val="F65B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直角三角形 9"/>
          <p:cNvSpPr/>
          <p:nvPr/>
        </p:nvSpPr>
        <p:spPr>
          <a:xfrm rot="10800000" flipV="1">
            <a:off x="528943" y="1214114"/>
            <a:ext cx="366407" cy="368893"/>
          </a:xfrm>
          <a:prstGeom prst="rtTriangle">
            <a:avLst/>
          </a:prstGeom>
          <a:solidFill>
            <a:srgbClr val="3534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直角三角形 10"/>
          <p:cNvSpPr/>
          <p:nvPr/>
        </p:nvSpPr>
        <p:spPr>
          <a:xfrm rot="10800000" flipH="1">
            <a:off x="3199822" y="507836"/>
            <a:ext cx="231923" cy="233496"/>
          </a:xfrm>
          <a:prstGeom prst="rtTriangle">
            <a:avLst/>
          </a:prstGeom>
          <a:solidFill>
            <a:srgbClr val="F65B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直角三角形 11"/>
          <p:cNvSpPr/>
          <p:nvPr/>
        </p:nvSpPr>
        <p:spPr>
          <a:xfrm flipH="1" flipV="1">
            <a:off x="4035172" y="-1"/>
            <a:ext cx="5108828" cy="5143501"/>
          </a:xfrm>
          <a:prstGeom prst="rtTriangle">
            <a:avLst/>
          </a:prstGeom>
          <a:solidFill>
            <a:srgbClr val="35343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矩形 12"/>
          <p:cNvSpPr/>
          <p:nvPr/>
        </p:nvSpPr>
        <p:spPr>
          <a:xfrm>
            <a:off x="928662" y="1214428"/>
            <a:ext cx="4622336" cy="2723823"/>
          </a:xfrm>
          <a:prstGeom prst="rect">
            <a:avLst/>
          </a:prstGeom>
        </p:spPr>
        <p:txBody>
          <a:bodyPr wrap="square">
            <a:spAutoFit/>
          </a:bodyPr>
          <a:lstStyle/>
          <a:p>
            <a:r>
              <a:rPr lang="zh-CN" altLang="en-US" sz="2100" b="1" dirty="0">
                <a:solidFill>
                  <a:schemeClr val="bg1"/>
                </a:solidFill>
                <a:latin typeface="微软雅黑" panose="020B0503020204020204" pitchFamily="34" charset="-122"/>
                <a:ea typeface="微软雅黑" panose="020B0503020204020204" pitchFamily="34" charset="-122"/>
              </a:rPr>
              <a:t>刘德彬</a:t>
            </a:r>
            <a:endParaRPr lang="en-US" altLang="zh-CN" sz="2100" dirty="0">
              <a:solidFill>
                <a:schemeClr val="bg1"/>
              </a:solidFill>
              <a:latin typeface="微软雅黑" panose="020B0503020204020204" pitchFamily="34" charset="-122"/>
              <a:ea typeface="微软雅黑" panose="020B0503020204020204" pitchFamily="34" charset="-122"/>
            </a:endParaRPr>
          </a:p>
          <a:p>
            <a:endParaRPr lang="en-US" altLang="zh-CN" sz="1500" dirty="0">
              <a:solidFill>
                <a:schemeClr val="bg1"/>
              </a:solidFill>
              <a:latin typeface="微软雅黑" panose="020B0503020204020204" pitchFamily="34" charset="-122"/>
              <a:ea typeface="微软雅黑" panose="020B0503020204020204" pitchFamily="34" charset="-122"/>
            </a:endParaRPr>
          </a:p>
          <a:p>
            <a:endParaRPr lang="en-US" altLang="zh-CN" sz="1500" dirty="0" smtClean="0">
              <a:solidFill>
                <a:schemeClr val="bg1"/>
              </a:solidFill>
              <a:latin typeface="微软雅黑" panose="020B0503020204020204" pitchFamily="34" charset="-122"/>
              <a:ea typeface="微软雅黑" panose="020B0503020204020204" pitchFamily="34" charset="-122"/>
            </a:endParaRPr>
          </a:p>
          <a:p>
            <a:r>
              <a:rPr lang="zh-CN" altLang="en-US" sz="1500" dirty="0" smtClean="0">
                <a:solidFill>
                  <a:schemeClr val="bg1"/>
                </a:solidFill>
                <a:latin typeface="微软雅黑" panose="020B0503020204020204" pitchFamily="34" charset="-122"/>
                <a:ea typeface="微软雅黑" panose="020B0503020204020204" pitchFamily="34" charset="-122"/>
              </a:rPr>
              <a:t>美国印第安纳大学信息学博士</a:t>
            </a:r>
            <a:endParaRPr lang="en-US" altLang="zh-CN" sz="1500" dirty="0" smtClean="0">
              <a:solidFill>
                <a:schemeClr val="bg1"/>
              </a:solidFill>
              <a:latin typeface="微软雅黑" panose="020B0503020204020204" pitchFamily="34" charset="-122"/>
              <a:ea typeface="微软雅黑" panose="020B0503020204020204" pitchFamily="34" charset="-122"/>
            </a:endParaRPr>
          </a:p>
          <a:p>
            <a:endParaRPr lang="en-US" altLang="zh-CN" sz="1500" dirty="0" smtClean="0">
              <a:solidFill>
                <a:schemeClr val="bg1"/>
              </a:solidFill>
              <a:latin typeface="微软雅黑" panose="020B0503020204020204" pitchFamily="34" charset="-122"/>
              <a:ea typeface="微软雅黑" panose="020B0503020204020204" pitchFamily="34" charset="-122"/>
            </a:endParaRPr>
          </a:p>
          <a:p>
            <a:endParaRPr lang="en-US" altLang="zh-CN" sz="1500" dirty="0">
              <a:solidFill>
                <a:schemeClr val="bg1"/>
              </a:solidFill>
              <a:latin typeface="微软雅黑" panose="020B0503020204020204" pitchFamily="34" charset="-122"/>
              <a:ea typeface="微软雅黑" panose="020B0503020204020204" pitchFamily="34" charset="-122"/>
            </a:endParaRPr>
          </a:p>
          <a:p>
            <a:r>
              <a:rPr lang="zh-CN" altLang="en-US" sz="1500" dirty="0">
                <a:solidFill>
                  <a:schemeClr val="bg1"/>
                </a:solidFill>
                <a:latin typeface="微软雅黑" panose="020B0503020204020204" pitchFamily="34" charset="-122"/>
                <a:ea typeface="微软雅黑" panose="020B0503020204020204" pitchFamily="34" charset="-122"/>
              </a:rPr>
              <a:t>重庆誉存大数据科技</a:t>
            </a:r>
            <a:r>
              <a:rPr lang="zh-CN" altLang="en-US" sz="1500" dirty="0" smtClean="0">
                <a:solidFill>
                  <a:schemeClr val="bg1"/>
                </a:solidFill>
                <a:latin typeface="微软雅黑" panose="020B0503020204020204" pitchFamily="34" charset="-122"/>
                <a:ea typeface="微软雅黑" panose="020B0503020204020204" pitchFamily="34" charset="-122"/>
              </a:rPr>
              <a:t>有限公司</a:t>
            </a:r>
            <a:r>
              <a:rPr lang="en-US" altLang="zh-CN" sz="1500" dirty="0" smtClean="0">
                <a:solidFill>
                  <a:schemeClr val="bg1"/>
                </a:solidFill>
                <a:latin typeface="微软雅黑" panose="020B0503020204020204" pitchFamily="34" charset="-122"/>
                <a:ea typeface="微软雅黑" panose="020B0503020204020204" pitchFamily="34" charset="-122"/>
              </a:rPr>
              <a:t>	</a:t>
            </a:r>
            <a:r>
              <a:rPr lang="zh-CN" altLang="en-US" sz="1500" dirty="0" smtClean="0">
                <a:solidFill>
                  <a:schemeClr val="bg1"/>
                </a:solidFill>
                <a:latin typeface="微软雅黑" panose="020B0503020204020204" pitchFamily="34" charset="-122"/>
                <a:ea typeface="微软雅黑" panose="020B0503020204020204" pitchFamily="34" charset="-122"/>
              </a:rPr>
              <a:t>创始人</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pPr>
            <a:r>
              <a:rPr lang="zh-CN" altLang="en-US" sz="1500" dirty="0" smtClean="0">
                <a:solidFill>
                  <a:schemeClr val="bg1"/>
                </a:solidFill>
                <a:latin typeface="微软雅黑" panose="020B0503020204020204" pitchFamily="34" charset="-122"/>
                <a:ea typeface="微软雅黑" panose="020B0503020204020204" pitchFamily="34" charset="-122"/>
              </a:rPr>
              <a:t>四川大学计算机学院</a:t>
            </a:r>
            <a:r>
              <a:rPr lang="en-US" altLang="zh-CN" sz="1500" dirty="0" smtClean="0">
                <a:solidFill>
                  <a:schemeClr val="bg1"/>
                </a:solidFill>
                <a:latin typeface="微软雅黑" panose="020B0503020204020204" pitchFamily="34" charset="-122"/>
                <a:ea typeface="微软雅黑" panose="020B0503020204020204" pitchFamily="34" charset="-122"/>
              </a:rPr>
              <a:t>		</a:t>
            </a:r>
            <a:r>
              <a:rPr lang="zh-CN" altLang="en-US" sz="1500" dirty="0" smtClean="0">
                <a:solidFill>
                  <a:schemeClr val="bg1"/>
                </a:solidFill>
                <a:latin typeface="微软雅黑" panose="020B0503020204020204" pitchFamily="34" charset="-122"/>
                <a:ea typeface="微软雅黑" panose="020B0503020204020204" pitchFamily="34" charset="-122"/>
              </a:rPr>
              <a:t>客座教授</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50000"/>
              </a:lnSpc>
            </a:pPr>
            <a:r>
              <a:rPr lang="zh-CN" altLang="en-US" sz="1500" dirty="0" smtClean="0">
                <a:solidFill>
                  <a:schemeClr val="bg1"/>
                </a:solidFill>
                <a:latin typeface="微软雅黑" panose="020B0503020204020204" pitchFamily="34" charset="-122"/>
                <a:ea typeface="微软雅黑" panose="020B0503020204020204" pitchFamily="34" charset="-122"/>
              </a:rPr>
              <a:t>杭州“</a:t>
            </a:r>
            <a:r>
              <a:rPr lang="en-US" altLang="zh-CN" sz="1500" dirty="0" smtClean="0">
                <a:solidFill>
                  <a:schemeClr val="bg1"/>
                </a:solidFill>
                <a:latin typeface="微软雅黑" panose="020B0503020204020204" pitchFamily="34" charset="-122"/>
                <a:ea typeface="微软雅黑" panose="020B0503020204020204" pitchFamily="34" charset="-122"/>
              </a:rPr>
              <a:t>521”</a:t>
            </a:r>
            <a:r>
              <a:rPr lang="zh-CN" altLang="en-US" sz="1500" dirty="0" smtClean="0">
                <a:solidFill>
                  <a:schemeClr val="bg1"/>
                </a:solidFill>
                <a:latin typeface="微软雅黑" panose="020B0503020204020204" pitchFamily="34" charset="-122"/>
                <a:ea typeface="微软雅黑" panose="020B0503020204020204" pitchFamily="34" charset="-122"/>
              </a:rPr>
              <a:t>人才计划</a:t>
            </a:r>
            <a:r>
              <a:rPr lang="en-US" altLang="zh-CN" sz="1500" dirty="0" smtClean="0">
                <a:solidFill>
                  <a:schemeClr val="bg1"/>
                </a:solidFill>
                <a:latin typeface="微软雅黑" panose="020B0503020204020204" pitchFamily="34" charset="-122"/>
                <a:ea typeface="微软雅黑" panose="020B0503020204020204" pitchFamily="34" charset="-122"/>
              </a:rPr>
              <a:t>	</a:t>
            </a:r>
            <a:r>
              <a:rPr lang="zh-CN" altLang="en-US" sz="1500" dirty="0" smtClean="0">
                <a:solidFill>
                  <a:schemeClr val="bg1"/>
                </a:solidFill>
                <a:latin typeface="微软雅黑" panose="020B0503020204020204" pitchFamily="34" charset="-122"/>
                <a:ea typeface="微软雅黑" panose="020B0503020204020204" pitchFamily="34" charset="-122"/>
              </a:rPr>
              <a:t>特聘专家</a:t>
            </a:r>
            <a:endParaRPr lang="en-US" altLang="zh-CN" sz="1500" dirty="0" smtClean="0">
              <a:solidFill>
                <a:schemeClr val="bg1"/>
              </a:solidFill>
              <a:latin typeface="微软雅黑" panose="020B0503020204020204" pitchFamily="34" charset="-122"/>
              <a:ea typeface="微软雅黑" panose="020B0503020204020204" pitchFamily="34" charset="-122"/>
            </a:endParaRPr>
          </a:p>
          <a:p>
            <a:endParaRPr lang="en-US" altLang="zh-CN" sz="15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1796" b="6666"/>
          <a:stretch>
            <a:fillRect/>
          </a:stretch>
        </p:blipFill>
        <p:spPr>
          <a:xfrm>
            <a:off x="5401559" y="1"/>
            <a:ext cx="3742441" cy="5143499"/>
          </a:xfrm>
          <a:prstGeom prst="rect">
            <a:avLst/>
          </a:prstGeom>
        </p:spPr>
      </p:pic>
      <p:pic>
        <p:nvPicPr>
          <p:cNvPr id="14" name="图片 52" descr="无文字正方形.png"/>
          <p:cNvPicPr>
            <a:picLocks noChangeAspect="1"/>
          </p:cNvPicPr>
          <p:nvPr/>
        </p:nvPicPr>
        <p:blipFill>
          <a:blip r:embed="rId3" cstate="print"/>
          <a:stretch>
            <a:fillRect/>
          </a:stretch>
        </p:blipFill>
        <p:spPr>
          <a:xfrm>
            <a:off x="8460432" y="195486"/>
            <a:ext cx="432048" cy="43204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jpg"/>
          <p:cNvPicPr>
            <a:picLocks noChangeAspect="1"/>
          </p:cNvPicPr>
          <p:nvPr/>
        </p:nvPicPr>
        <p:blipFill>
          <a:blip r:embed="rId1" cstate="print"/>
          <a:stretch>
            <a:fillRect/>
          </a:stretch>
        </p:blipFill>
        <p:spPr>
          <a:xfrm>
            <a:off x="0" y="0"/>
            <a:ext cx="9144000" cy="5143500"/>
          </a:xfrm>
          <a:prstGeom prst="rect">
            <a:avLst/>
          </a:prstGeom>
        </p:spPr>
      </p:pic>
      <p:sp>
        <p:nvSpPr>
          <p:cNvPr id="5" name="矩形 4"/>
          <p:cNvSpPr/>
          <p:nvPr/>
        </p:nvSpPr>
        <p:spPr>
          <a:xfrm>
            <a:off x="0" y="-1"/>
            <a:ext cx="9144000" cy="5143501"/>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无文字正方形.png"/>
          <p:cNvPicPr>
            <a:picLocks noChangeAspect="1"/>
          </p:cNvPicPr>
          <p:nvPr/>
        </p:nvPicPr>
        <p:blipFill>
          <a:blip r:embed="rId2" cstate="print"/>
          <a:stretch>
            <a:fillRect/>
          </a:stretch>
        </p:blipFill>
        <p:spPr>
          <a:xfrm>
            <a:off x="8460432" y="195486"/>
            <a:ext cx="432048" cy="432048"/>
          </a:xfrm>
          <a:prstGeom prst="rect">
            <a:avLst/>
          </a:prstGeom>
        </p:spPr>
      </p:pic>
      <p:sp>
        <p:nvSpPr>
          <p:cNvPr id="7" name="TextBox 6"/>
          <p:cNvSpPr txBox="1"/>
          <p:nvPr/>
        </p:nvSpPr>
        <p:spPr>
          <a:xfrm>
            <a:off x="5724128" y="1419622"/>
            <a:ext cx="1728192" cy="461665"/>
          </a:xfrm>
          <a:prstGeom prst="rect">
            <a:avLst/>
          </a:prstGeom>
          <a:noFill/>
        </p:spPr>
        <p:txBody>
          <a:bodyPr wrap="square" rtlCol="0">
            <a:spAutoFit/>
          </a:bodyPr>
          <a:lstStyle/>
          <a:p>
            <a:pPr algn="just"/>
            <a:r>
              <a:rPr lang="zh-CN" altLang="en-US" sz="2400" dirty="0" smtClean="0">
                <a:solidFill>
                  <a:schemeClr val="tx1">
                    <a:lumMod val="75000"/>
                    <a:lumOff val="25000"/>
                  </a:schemeClr>
                </a:solidFill>
                <a:latin typeface="方正兰亭刊黑_GBK" panose="02000000000000000000" pitchFamily="2" charset="-122"/>
                <a:ea typeface="方正兰亭刊黑_GBK" panose="02000000000000000000" pitchFamily="2" charset="-122"/>
              </a:rPr>
              <a:t>风 险 监 控</a:t>
            </a:r>
            <a:endParaRPr lang="zh-CN" altLang="en-US" sz="2400" dirty="0">
              <a:solidFill>
                <a:schemeClr val="tx1">
                  <a:lumMod val="75000"/>
                  <a:lumOff val="25000"/>
                </a:schemeClr>
              </a:solidFill>
              <a:latin typeface="方正兰亭刊黑_GBK" panose="02000000000000000000" pitchFamily="2" charset="-122"/>
              <a:ea typeface="方正兰亭刊黑_GBK" panose="02000000000000000000" pitchFamily="2" charset="-122"/>
            </a:endParaRPr>
          </a:p>
        </p:txBody>
      </p:sp>
      <p:sp>
        <p:nvSpPr>
          <p:cNvPr id="8" name="TextBox 7"/>
          <p:cNvSpPr txBox="1"/>
          <p:nvPr/>
        </p:nvSpPr>
        <p:spPr>
          <a:xfrm>
            <a:off x="5652120" y="1347614"/>
            <a:ext cx="1728192" cy="461665"/>
          </a:xfrm>
          <a:prstGeom prst="rect">
            <a:avLst/>
          </a:prstGeom>
          <a:noFill/>
        </p:spPr>
        <p:txBody>
          <a:bodyPr wrap="square" rtlCol="0">
            <a:spAutoFit/>
          </a:bodyPr>
          <a:lstStyle/>
          <a:p>
            <a:pPr algn="just"/>
            <a:r>
              <a:rPr lang="zh-CN" altLang="en-US" sz="2400" dirty="0" smtClean="0">
                <a:solidFill>
                  <a:schemeClr val="bg1">
                    <a:lumMod val="95000"/>
                  </a:schemeClr>
                </a:solidFill>
                <a:latin typeface="方正兰亭刊黑_GBK" panose="02000000000000000000" pitchFamily="2" charset="-122"/>
                <a:ea typeface="方正兰亭刊黑_GBK" panose="02000000000000000000" pitchFamily="2" charset="-122"/>
              </a:rPr>
              <a:t>风</a:t>
            </a:r>
            <a:r>
              <a:rPr lang="zh-CN" altLang="en-US" sz="2400" dirty="0" smtClean="0">
                <a:solidFill>
                  <a:schemeClr val="bg1"/>
                </a:solidFill>
                <a:latin typeface="方正兰亭刊黑_GBK" panose="02000000000000000000" pitchFamily="2" charset="-122"/>
                <a:ea typeface="方正兰亭刊黑_GBK" panose="02000000000000000000" pitchFamily="2" charset="-122"/>
              </a:rPr>
              <a:t> </a:t>
            </a:r>
            <a:r>
              <a:rPr lang="zh-CN" altLang="en-US" sz="2400" dirty="0" smtClean="0">
                <a:solidFill>
                  <a:schemeClr val="bg1">
                    <a:lumMod val="95000"/>
                  </a:schemeClr>
                </a:solidFill>
                <a:latin typeface="方正兰亭刊黑_GBK" panose="02000000000000000000" pitchFamily="2" charset="-122"/>
                <a:ea typeface="方正兰亭刊黑_GBK" panose="02000000000000000000" pitchFamily="2" charset="-122"/>
              </a:rPr>
              <a:t>险</a:t>
            </a:r>
            <a:r>
              <a:rPr lang="zh-CN" altLang="en-US" sz="2400" dirty="0" smtClean="0">
                <a:solidFill>
                  <a:schemeClr val="bg1"/>
                </a:solidFill>
                <a:latin typeface="方正兰亭刊黑_GBK" panose="02000000000000000000" pitchFamily="2" charset="-122"/>
                <a:ea typeface="方正兰亭刊黑_GBK" panose="02000000000000000000" pitchFamily="2" charset="-122"/>
              </a:rPr>
              <a:t> 监 控</a:t>
            </a:r>
            <a:endParaRPr lang="zh-CN" altLang="en-US" sz="2400" dirty="0">
              <a:solidFill>
                <a:schemeClr val="bg1"/>
              </a:solidFill>
              <a:latin typeface="方正兰亭刊黑_GBK" panose="02000000000000000000" pitchFamily="2" charset="-122"/>
              <a:ea typeface="方正兰亭刊黑_GBK" panose="02000000000000000000" pitchFamily="2" charset="-122"/>
            </a:endParaRPr>
          </a:p>
        </p:txBody>
      </p:sp>
      <p:sp>
        <p:nvSpPr>
          <p:cNvPr id="9" name="TextBox 8"/>
          <p:cNvSpPr txBox="1"/>
          <p:nvPr/>
        </p:nvSpPr>
        <p:spPr>
          <a:xfrm>
            <a:off x="5652120" y="1975941"/>
            <a:ext cx="2520280" cy="307777"/>
          </a:xfrm>
          <a:prstGeom prst="rect">
            <a:avLst/>
          </a:prstGeom>
          <a:noFill/>
        </p:spPr>
        <p:txBody>
          <a:bodyPr wrap="square" rtlCol="0">
            <a:spAutoFit/>
          </a:bodyPr>
          <a:lstStyle/>
          <a:p>
            <a:pPr algn="just"/>
            <a:r>
              <a:rPr lang="zh-CN" altLang="en-US" sz="1400" dirty="0" smtClean="0">
                <a:solidFill>
                  <a:schemeClr val="bg1">
                    <a:lumMod val="85000"/>
                  </a:schemeClr>
                </a:solidFill>
                <a:latin typeface="方正兰亭刊黑_GBK" panose="02000000000000000000" pitchFamily="2" charset="-122"/>
                <a:ea typeface="方正兰亭刊黑_GBK" panose="02000000000000000000" pitchFamily="2" charset="-122"/>
              </a:rPr>
              <a:t>从</a:t>
            </a:r>
            <a:r>
              <a:rPr lang="zh-CN" altLang="en-US" sz="1400" dirty="0" smtClean="0">
                <a:solidFill>
                  <a:schemeClr val="bg1"/>
                </a:solidFill>
                <a:latin typeface="方正兰亭刊黑_GBK" panose="02000000000000000000" pitchFamily="2" charset="-122"/>
                <a:ea typeface="方正兰亭刊黑_GBK" panose="02000000000000000000" pitchFamily="2" charset="-122"/>
              </a:rPr>
              <a:t>  </a:t>
            </a:r>
            <a:r>
              <a:rPr lang="zh-CN" altLang="en-US" sz="1400" dirty="0" smtClean="0">
                <a:solidFill>
                  <a:srgbClr val="FFBE00"/>
                </a:solidFill>
                <a:latin typeface="方正兰亭刊黑_GBK" panose="02000000000000000000" pitchFamily="2" charset="-122"/>
                <a:ea typeface="方正兰亭刊黑_GBK" panose="02000000000000000000" pitchFamily="2" charset="-122"/>
              </a:rPr>
              <a:t>截面</a:t>
            </a:r>
            <a:r>
              <a:rPr lang="zh-CN" altLang="en-US" sz="1400" dirty="0" smtClean="0">
                <a:solidFill>
                  <a:schemeClr val="bg1"/>
                </a:solidFill>
                <a:latin typeface="方正兰亭刊黑_GBK" panose="02000000000000000000" pitchFamily="2" charset="-122"/>
                <a:ea typeface="方正兰亭刊黑_GBK" panose="02000000000000000000" pitchFamily="2" charset="-122"/>
              </a:rPr>
              <a:t>  到  </a:t>
            </a:r>
            <a:r>
              <a:rPr lang="zh-CN" altLang="en-US" sz="1400" dirty="0" smtClean="0">
                <a:solidFill>
                  <a:srgbClr val="FFBE00"/>
                </a:solidFill>
                <a:latin typeface="方正兰亭刊黑_GBK" panose="02000000000000000000" pitchFamily="2" charset="-122"/>
                <a:ea typeface="方正兰亭刊黑_GBK" panose="02000000000000000000" pitchFamily="2" charset="-122"/>
              </a:rPr>
              <a:t>全景</a:t>
            </a:r>
            <a:endParaRPr lang="zh-CN" altLang="en-US" sz="1400" dirty="0">
              <a:solidFill>
                <a:srgbClr val="FFBE00"/>
              </a:solidFill>
              <a:latin typeface="方正兰亭刊黑_GBK" panose="02000000000000000000" pitchFamily="2" charset="-122"/>
              <a:ea typeface="方正兰亭刊黑_GBK" panose="02000000000000000000" pitchFamily="2" charset="-122"/>
            </a:endParaRPr>
          </a:p>
        </p:txBody>
      </p:sp>
      <p:sp>
        <p:nvSpPr>
          <p:cNvPr id="10" name="TextBox 9"/>
          <p:cNvSpPr txBox="1"/>
          <p:nvPr/>
        </p:nvSpPr>
        <p:spPr>
          <a:xfrm>
            <a:off x="5652120" y="2263973"/>
            <a:ext cx="2808312" cy="307777"/>
          </a:xfrm>
          <a:prstGeom prst="rect">
            <a:avLst/>
          </a:prstGeom>
          <a:noFill/>
        </p:spPr>
        <p:txBody>
          <a:bodyPr wrap="square" rtlCol="0">
            <a:spAutoFit/>
          </a:bodyPr>
          <a:lstStyle/>
          <a:p>
            <a:pPr algn="just"/>
            <a:r>
              <a:rPr lang="zh-CN" altLang="en-US" sz="1400" dirty="0" smtClean="0">
                <a:solidFill>
                  <a:schemeClr val="bg1">
                    <a:lumMod val="85000"/>
                  </a:schemeClr>
                </a:solidFill>
                <a:latin typeface="方正兰亭刊黑_GBK" panose="02000000000000000000" pitchFamily="2" charset="-122"/>
                <a:ea typeface="方正兰亭刊黑_GBK" panose="02000000000000000000" pitchFamily="2" charset="-122"/>
              </a:rPr>
              <a:t>从</a:t>
            </a:r>
            <a:r>
              <a:rPr lang="zh-CN" altLang="en-US" sz="1400" dirty="0" smtClean="0">
                <a:solidFill>
                  <a:schemeClr val="bg1"/>
                </a:solidFill>
                <a:latin typeface="方正兰亭刊黑_GBK" panose="02000000000000000000" pitchFamily="2" charset="-122"/>
                <a:ea typeface="方正兰亭刊黑_GBK" panose="02000000000000000000" pitchFamily="2" charset="-122"/>
              </a:rPr>
              <a:t>  </a:t>
            </a:r>
            <a:r>
              <a:rPr lang="zh-CN" altLang="en-US" sz="1400" dirty="0" smtClean="0">
                <a:solidFill>
                  <a:srgbClr val="FFBE00"/>
                </a:solidFill>
                <a:latin typeface="方正兰亭刊黑_GBK" panose="02000000000000000000" pitchFamily="2" charset="-122"/>
                <a:ea typeface="方正兰亭刊黑_GBK" panose="02000000000000000000" pitchFamily="2" charset="-122"/>
              </a:rPr>
              <a:t>历史</a:t>
            </a:r>
            <a:r>
              <a:rPr lang="zh-CN" altLang="en-US" sz="1400" dirty="0" smtClean="0">
                <a:solidFill>
                  <a:schemeClr val="bg1"/>
                </a:solidFill>
                <a:latin typeface="方正兰亭刊黑_GBK" panose="02000000000000000000" pitchFamily="2" charset="-122"/>
                <a:ea typeface="方正兰亭刊黑_GBK" panose="02000000000000000000" pitchFamily="2" charset="-122"/>
              </a:rPr>
              <a:t>  到  </a:t>
            </a:r>
            <a:r>
              <a:rPr lang="zh-CN" altLang="en-US" sz="1400" dirty="0" smtClean="0">
                <a:solidFill>
                  <a:srgbClr val="FFBE00"/>
                </a:solidFill>
                <a:latin typeface="方正兰亭刊黑_GBK" panose="02000000000000000000" pitchFamily="2" charset="-122"/>
                <a:ea typeface="方正兰亭刊黑_GBK" panose="02000000000000000000" pitchFamily="2" charset="-122"/>
              </a:rPr>
              <a:t>现在</a:t>
            </a:r>
            <a:endParaRPr lang="zh-CN" altLang="en-US" sz="1400" dirty="0">
              <a:solidFill>
                <a:srgbClr val="FFBE00"/>
              </a:solidFill>
              <a:latin typeface="方正兰亭刊黑_GBK" panose="02000000000000000000" pitchFamily="2" charset="-122"/>
              <a:ea typeface="方正兰亭刊黑_GBK" panose="02000000000000000000" pitchFamily="2" charset="-122"/>
            </a:endParaRPr>
          </a:p>
        </p:txBody>
      </p:sp>
      <p:sp>
        <p:nvSpPr>
          <p:cNvPr id="11" name="TextBox 10"/>
          <p:cNvSpPr txBox="1"/>
          <p:nvPr/>
        </p:nvSpPr>
        <p:spPr>
          <a:xfrm>
            <a:off x="5652120" y="2552005"/>
            <a:ext cx="2808312" cy="307777"/>
          </a:xfrm>
          <a:prstGeom prst="rect">
            <a:avLst/>
          </a:prstGeom>
          <a:noFill/>
        </p:spPr>
        <p:txBody>
          <a:bodyPr wrap="square" rtlCol="0">
            <a:spAutoFit/>
          </a:bodyPr>
          <a:lstStyle/>
          <a:p>
            <a:pPr algn="just"/>
            <a:r>
              <a:rPr lang="zh-CN" altLang="en-US" sz="1400" dirty="0" smtClean="0">
                <a:solidFill>
                  <a:schemeClr val="bg1">
                    <a:lumMod val="85000"/>
                  </a:schemeClr>
                </a:solidFill>
                <a:latin typeface="方正兰亭刊黑_GBK" panose="02000000000000000000" pitchFamily="2" charset="-122"/>
                <a:ea typeface="方正兰亭刊黑_GBK" panose="02000000000000000000" pitchFamily="2" charset="-122"/>
              </a:rPr>
              <a:t>从</a:t>
            </a:r>
            <a:r>
              <a:rPr lang="zh-CN" altLang="en-US" sz="1400" dirty="0" smtClean="0">
                <a:solidFill>
                  <a:schemeClr val="bg1"/>
                </a:solidFill>
                <a:latin typeface="方正兰亭刊黑_GBK" panose="02000000000000000000" pitchFamily="2" charset="-122"/>
                <a:ea typeface="方正兰亭刊黑_GBK" panose="02000000000000000000" pitchFamily="2" charset="-122"/>
              </a:rPr>
              <a:t>  </a:t>
            </a:r>
            <a:r>
              <a:rPr lang="zh-CN" altLang="en-US" sz="1400" dirty="0" smtClean="0">
                <a:solidFill>
                  <a:srgbClr val="FFBE00"/>
                </a:solidFill>
                <a:latin typeface="方正兰亭刊黑_GBK" panose="02000000000000000000" pitchFamily="2" charset="-122"/>
                <a:ea typeface="方正兰亭刊黑_GBK" panose="02000000000000000000" pitchFamily="2" charset="-122"/>
              </a:rPr>
              <a:t>静态</a:t>
            </a:r>
            <a:r>
              <a:rPr lang="zh-CN" altLang="en-US" sz="1400" dirty="0" smtClean="0">
                <a:solidFill>
                  <a:schemeClr val="bg1"/>
                </a:solidFill>
                <a:latin typeface="方正兰亭刊黑_GBK" panose="02000000000000000000" pitchFamily="2" charset="-122"/>
                <a:ea typeface="方正兰亭刊黑_GBK" panose="02000000000000000000" pitchFamily="2" charset="-122"/>
              </a:rPr>
              <a:t>  到  </a:t>
            </a:r>
            <a:r>
              <a:rPr lang="zh-CN" altLang="en-US" sz="1400" dirty="0" smtClean="0">
                <a:solidFill>
                  <a:srgbClr val="FFBE00"/>
                </a:solidFill>
                <a:latin typeface="方正兰亭刊黑_GBK" panose="02000000000000000000" pitchFamily="2" charset="-122"/>
                <a:ea typeface="方正兰亭刊黑_GBK" panose="02000000000000000000" pitchFamily="2" charset="-122"/>
              </a:rPr>
              <a:t>动态</a:t>
            </a:r>
            <a:endParaRPr lang="zh-CN" altLang="en-US" sz="1400" dirty="0">
              <a:solidFill>
                <a:srgbClr val="FFBE00"/>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无文字正方形.png"/>
          <p:cNvPicPr>
            <a:picLocks noChangeAspect="1"/>
          </p:cNvPicPr>
          <p:nvPr/>
        </p:nvPicPr>
        <p:blipFill>
          <a:blip r:embed="rId1" cstate="print"/>
          <a:stretch>
            <a:fillRect/>
          </a:stretch>
        </p:blipFill>
        <p:spPr>
          <a:xfrm>
            <a:off x="251520" y="195486"/>
            <a:ext cx="432048" cy="432048"/>
          </a:xfrm>
          <a:prstGeom prst="rect">
            <a:avLst/>
          </a:prstGeom>
        </p:spPr>
      </p:pic>
      <p:sp>
        <p:nvSpPr>
          <p:cNvPr id="3" name="TextBox 2"/>
          <p:cNvSpPr txBox="1"/>
          <p:nvPr/>
        </p:nvSpPr>
        <p:spPr>
          <a:xfrm>
            <a:off x="1979712" y="1779662"/>
            <a:ext cx="2952328" cy="369332"/>
          </a:xfrm>
          <a:prstGeom prst="rect">
            <a:avLst/>
          </a:prstGeom>
          <a:noFill/>
        </p:spPr>
        <p:txBody>
          <a:bodyPr wrap="square" rtlCol="0">
            <a:spAutoFit/>
          </a:bodyPr>
          <a:lstStyle/>
          <a:p>
            <a:r>
              <a:rPr lang="en-US" altLang="zh-CN" dirty="0" smtClean="0">
                <a:solidFill>
                  <a:srgbClr val="FF0000"/>
                </a:solidFill>
              </a:rPr>
              <a:t>RESUME</a:t>
            </a:r>
            <a:endParaRPr lang="zh-CN" altLang="en-US" dirty="0">
              <a:solidFill>
                <a:srgbClr val="FF0000"/>
              </a:solidFill>
            </a:endParaRPr>
          </a:p>
        </p:txBody>
      </p:sp>
      <p:sp>
        <p:nvSpPr>
          <p:cNvPr id="5" name="TextBox 4"/>
          <p:cNvSpPr txBox="1"/>
          <p:nvPr/>
        </p:nvSpPr>
        <p:spPr>
          <a:xfrm>
            <a:off x="2555776" y="690250"/>
            <a:ext cx="3960440" cy="461665"/>
          </a:xfrm>
          <a:prstGeom prst="rect">
            <a:avLst/>
          </a:prstGeom>
          <a:noFill/>
        </p:spPr>
        <p:txBody>
          <a:bodyPr wrap="square" rtlCol="0">
            <a:spAutoFit/>
          </a:bodyPr>
          <a:lstStyle/>
          <a:p>
            <a:pPr algn="ctr"/>
            <a:r>
              <a:rPr lang="zh-CN" altLang="en-US" sz="2400" dirty="0" smtClean="0">
                <a:solidFill>
                  <a:schemeClr val="bg1"/>
                </a:solidFill>
              </a:rPr>
              <a:t>报警条件（一）</a:t>
            </a:r>
            <a:endParaRPr lang="zh-CN" altLang="en-US" sz="2400" dirty="0">
              <a:solidFill>
                <a:schemeClr val="bg1"/>
              </a:solidFill>
            </a:endParaRPr>
          </a:p>
        </p:txBody>
      </p:sp>
      <p:sp>
        <p:nvSpPr>
          <p:cNvPr id="6" name="TextBox 5"/>
          <p:cNvSpPr txBox="1"/>
          <p:nvPr/>
        </p:nvSpPr>
        <p:spPr>
          <a:xfrm>
            <a:off x="1979712" y="2211710"/>
            <a:ext cx="5472608" cy="757772"/>
          </a:xfrm>
          <a:prstGeom prst="rect">
            <a:avLst/>
          </a:prstGeom>
          <a:noFill/>
        </p:spPr>
        <p:txBody>
          <a:bodyPr wrap="square" rtlCol="0">
            <a:spAutoFit/>
          </a:bodyPr>
          <a:lstStyle/>
          <a:p>
            <a:pPr>
              <a:lnSpc>
                <a:spcPct val="125000"/>
              </a:lnSpc>
            </a:pPr>
            <a:r>
              <a:rPr lang="zh-CN" altLang="en-US" dirty="0" smtClean="0">
                <a:solidFill>
                  <a:schemeClr val="bg1">
                    <a:lumMod val="95000"/>
                  </a:schemeClr>
                </a:solidFill>
              </a:rPr>
              <a:t>通过监控企业在职员工中，更新简历的人数及占比，预测对象企业内部状况的稳定程度。</a:t>
            </a:r>
            <a:endParaRPr lang="zh-CN" altLang="en-US" dirty="0">
              <a:solidFill>
                <a:schemeClr val="bg1">
                  <a:lumMod val="9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59832" y="1050290"/>
            <a:ext cx="2952328" cy="369332"/>
          </a:xfrm>
          <a:prstGeom prst="rect">
            <a:avLst/>
          </a:prstGeom>
          <a:noFill/>
        </p:spPr>
        <p:txBody>
          <a:bodyPr wrap="square" rtlCol="0">
            <a:spAutoFit/>
          </a:bodyPr>
          <a:lstStyle/>
          <a:p>
            <a:pPr algn="ctr"/>
            <a:r>
              <a:rPr lang="en-US" altLang="zh-CN" dirty="0" smtClean="0">
                <a:solidFill>
                  <a:srgbClr val="FF0000"/>
                </a:solidFill>
              </a:rPr>
              <a:t>RESUME</a:t>
            </a:r>
            <a:endParaRPr lang="zh-CN" altLang="en-US" dirty="0">
              <a:solidFill>
                <a:srgbClr val="FF0000"/>
              </a:solidFill>
            </a:endParaRPr>
          </a:p>
        </p:txBody>
      </p:sp>
      <p:pic>
        <p:nvPicPr>
          <p:cNvPr id="4" name="图片 3" descr="无文字正方形.png"/>
          <p:cNvPicPr>
            <a:picLocks noChangeAspect="1"/>
          </p:cNvPicPr>
          <p:nvPr/>
        </p:nvPicPr>
        <p:blipFill>
          <a:blip r:embed="rId1" cstate="print"/>
          <a:stretch>
            <a:fillRect/>
          </a:stretch>
        </p:blipFill>
        <p:spPr>
          <a:xfrm>
            <a:off x="251520" y="195486"/>
            <a:ext cx="432048" cy="432048"/>
          </a:xfrm>
          <a:prstGeom prst="rect">
            <a:avLst/>
          </a:prstGeom>
        </p:spPr>
      </p:pic>
      <p:sp>
        <p:nvSpPr>
          <p:cNvPr id="5" name="TextBox 4"/>
          <p:cNvSpPr txBox="1"/>
          <p:nvPr/>
        </p:nvSpPr>
        <p:spPr>
          <a:xfrm>
            <a:off x="2555776" y="690250"/>
            <a:ext cx="3960440" cy="461665"/>
          </a:xfrm>
          <a:prstGeom prst="rect">
            <a:avLst/>
          </a:prstGeom>
          <a:noFill/>
        </p:spPr>
        <p:txBody>
          <a:bodyPr wrap="square" rtlCol="0">
            <a:spAutoFit/>
          </a:bodyPr>
          <a:lstStyle/>
          <a:p>
            <a:pPr algn="ctr"/>
            <a:r>
              <a:rPr lang="zh-CN" altLang="en-US" sz="2400" dirty="0" smtClean="0">
                <a:solidFill>
                  <a:schemeClr val="bg1"/>
                </a:solidFill>
              </a:rPr>
              <a:t>报警条件（一）</a:t>
            </a:r>
            <a:endParaRPr lang="zh-CN" altLang="en-US" sz="2400" dirty="0">
              <a:solidFill>
                <a:schemeClr val="bg1"/>
              </a:solidFill>
            </a:endParaRPr>
          </a:p>
        </p:txBody>
      </p:sp>
      <p:grpSp>
        <p:nvGrpSpPr>
          <p:cNvPr id="92" name="组合 91"/>
          <p:cNvGrpSpPr/>
          <p:nvPr/>
        </p:nvGrpSpPr>
        <p:grpSpPr>
          <a:xfrm>
            <a:off x="1181270" y="1923678"/>
            <a:ext cx="6991130" cy="3025536"/>
            <a:chOff x="1181270" y="1923678"/>
            <a:chExt cx="6991130" cy="3025536"/>
          </a:xfrm>
        </p:grpSpPr>
        <p:sp>
          <p:nvSpPr>
            <p:cNvPr id="12" name="TextBox 11"/>
            <p:cNvSpPr txBox="1"/>
            <p:nvPr/>
          </p:nvSpPr>
          <p:spPr>
            <a:xfrm>
              <a:off x="1635694"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02</a:t>
              </a:r>
              <a:endParaRPr lang="zh-CN" altLang="en-US" sz="1000" dirty="0">
                <a:solidFill>
                  <a:schemeClr val="bg1">
                    <a:lumMod val="95000"/>
                  </a:schemeClr>
                </a:solidFill>
              </a:endParaRPr>
            </a:p>
          </p:txBody>
        </p:sp>
        <p:sp>
          <p:nvSpPr>
            <p:cNvPr id="13" name="TextBox 12"/>
            <p:cNvSpPr txBox="1"/>
            <p:nvPr/>
          </p:nvSpPr>
          <p:spPr>
            <a:xfrm>
              <a:off x="2155772"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03</a:t>
              </a:r>
              <a:endParaRPr lang="zh-CN" altLang="en-US" dirty="0">
                <a:solidFill>
                  <a:schemeClr val="bg1">
                    <a:lumMod val="95000"/>
                  </a:schemeClr>
                </a:solidFill>
              </a:endParaRPr>
            </a:p>
          </p:txBody>
        </p:sp>
        <p:sp>
          <p:nvSpPr>
            <p:cNvPr id="14" name="TextBox 13"/>
            <p:cNvSpPr txBox="1"/>
            <p:nvPr/>
          </p:nvSpPr>
          <p:spPr>
            <a:xfrm>
              <a:off x="2745925"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04</a:t>
              </a:r>
              <a:endParaRPr lang="zh-CN" altLang="en-US" dirty="0">
                <a:solidFill>
                  <a:schemeClr val="bg1">
                    <a:lumMod val="95000"/>
                  </a:schemeClr>
                </a:solidFill>
              </a:endParaRPr>
            </a:p>
          </p:txBody>
        </p:sp>
        <p:sp>
          <p:nvSpPr>
            <p:cNvPr id="15" name="TextBox 14"/>
            <p:cNvSpPr txBox="1"/>
            <p:nvPr/>
          </p:nvSpPr>
          <p:spPr>
            <a:xfrm>
              <a:off x="3249981"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06</a:t>
              </a:r>
              <a:endParaRPr lang="zh-CN" altLang="en-US" dirty="0">
                <a:solidFill>
                  <a:schemeClr val="bg1">
                    <a:lumMod val="95000"/>
                  </a:schemeClr>
                </a:solidFill>
              </a:endParaRPr>
            </a:p>
          </p:txBody>
        </p:sp>
        <p:sp>
          <p:nvSpPr>
            <p:cNvPr id="16" name="TextBox 15"/>
            <p:cNvSpPr txBox="1"/>
            <p:nvPr/>
          </p:nvSpPr>
          <p:spPr>
            <a:xfrm>
              <a:off x="3807076"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07</a:t>
              </a:r>
              <a:endParaRPr lang="zh-CN" altLang="en-US" dirty="0">
                <a:solidFill>
                  <a:schemeClr val="bg1">
                    <a:lumMod val="95000"/>
                  </a:schemeClr>
                </a:solidFill>
              </a:endParaRPr>
            </a:p>
          </p:txBody>
        </p:sp>
        <p:sp>
          <p:nvSpPr>
            <p:cNvPr id="17" name="TextBox 16"/>
            <p:cNvSpPr txBox="1"/>
            <p:nvPr/>
          </p:nvSpPr>
          <p:spPr>
            <a:xfrm>
              <a:off x="4333507"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08</a:t>
              </a:r>
              <a:endParaRPr lang="zh-CN" altLang="en-US" dirty="0">
                <a:solidFill>
                  <a:schemeClr val="bg1">
                    <a:lumMod val="95000"/>
                  </a:schemeClr>
                </a:solidFill>
              </a:endParaRPr>
            </a:p>
          </p:txBody>
        </p:sp>
        <p:sp>
          <p:nvSpPr>
            <p:cNvPr id="18" name="TextBox 17"/>
            <p:cNvSpPr txBox="1"/>
            <p:nvPr/>
          </p:nvSpPr>
          <p:spPr>
            <a:xfrm>
              <a:off x="4859939"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09</a:t>
              </a:r>
              <a:endParaRPr lang="zh-CN" altLang="en-US" dirty="0">
                <a:solidFill>
                  <a:schemeClr val="bg1">
                    <a:lumMod val="95000"/>
                  </a:schemeClr>
                </a:solidFill>
              </a:endParaRPr>
            </a:p>
          </p:txBody>
        </p:sp>
        <p:sp>
          <p:nvSpPr>
            <p:cNvPr id="19" name="TextBox 18"/>
            <p:cNvSpPr txBox="1"/>
            <p:nvPr/>
          </p:nvSpPr>
          <p:spPr>
            <a:xfrm>
              <a:off x="5386371"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10</a:t>
              </a:r>
              <a:endParaRPr lang="zh-CN" altLang="en-US" dirty="0">
                <a:solidFill>
                  <a:schemeClr val="bg1">
                    <a:lumMod val="95000"/>
                  </a:schemeClr>
                </a:solidFill>
              </a:endParaRPr>
            </a:p>
          </p:txBody>
        </p:sp>
        <p:sp>
          <p:nvSpPr>
            <p:cNvPr id="20" name="TextBox 19"/>
            <p:cNvSpPr txBox="1"/>
            <p:nvPr/>
          </p:nvSpPr>
          <p:spPr>
            <a:xfrm>
              <a:off x="1181270"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01</a:t>
              </a:r>
              <a:endParaRPr lang="zh-CN" altLang="en-US" sz="1000" dirty="0">
                <a:solidFill>
                  <a:schemeClr val="bg1">
                    <a:lumMod val="95000"/>
                  </a:schemeClr>
                </a:solidFill>
              </a:endParaRPr>
            </a:p>
          </p:txBody>
        </p:sp>
        <p:cxnSp>
          <p:nvCxnSpPr>
            <p:cNvPr id="11" name="直接连接符 10"/>
            <p:cNvCxnSpPr/>
            <p:nvPr/>
          </p:nvCxnSpPr>
          <p:spPr>
            <a:xfrm>
              <a:off x="1297386" y="4662682"/>
              <a:ext cx="6730998" cy="0"/>
            </a:xfrm>
            <a:prstGeom prst="line">
              <a:avLst/>
            </a:prstGeom>
            <a:ln w="12700">
              <a:solidFill>
                <a:schemeClr val="bg1">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388270" y="4205558"/>
              <a:ext cx="181770" cy="4544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908348" y="4387328"/>
              <a:ext cx="181770" cy="27265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434780" y="4205558"/>
              <a:ext cx="181770" cy="4544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961212" y="4129822"/>
              <a:ext cx="181770" cy="530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487644" y="4205558"/>
              <a:ext cx="181770" cy="4544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014076" y="4129822"/>
              <a:ext cx="181770" cy="530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540508" y="4205558"/>
              <a:ext cx="181770" cy="4544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066940" y="4129822"/>
              <a:ext cx="181770" cy="530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593372" y="4205558"/>
              <a:ext cx="181770" cy="4544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119804" y="2115209"/>
              <a:ext cx="181770" cy="254477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646235" y="2024324"/>
              <a:ext cx="181770" cy="26356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7172667" y="2387863"/>
              <a:ext cx="181770" cy="22721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7705453" y="2206093"/>
              <a:ext cx="181770" cy="245388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a:off x="1297386" y="4195797"/>
              <a:ext cx="4570758" cy="0"/>
            </a:xfrm>
            <a:prstGeom prst="line">
              <a:avLst/>
            </a:prstGeom>
            <a:ln w="19050">
              <a:solidFill>
                <a:schemeClr val="accent6"/>
              </a:solidFill>
              <a:prstDash val="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268011" y="3923875"/>
              <a:ext cx="999733" cy="215444"/>
            </a:xfrm>
            <a:prstGeom prst="rect">
              <a:avLst/>
            </a:prstGeom>
            <a:noFill/>
          </p:spPr>
          <p:txBody>
            <a:bodyPr wrap="square" rtlCol="0">
              <a:spAutoFit/>
            </a:bodyPr>
            <a:lstStyle/>
            <a:p>
              <a:r>
                <a:rPr lang="en-US" altLang="zh-CN" sz="800" dirty="0" smtClean="0">
                  <a:solidFill>
                    <a:schemeClr val="accent6"/>
                  </a:solidFill>
                </a:rPr>
                <a:t>Value = 10%</a:t>
              </a:r>
              <a:endParaRPr lang="zh-CN" altLang="en-US" sz="800" dirty="0">
                <a:solidFill>
                  <a:schemeClr val="accent6"/>
                </a:solidFill>
              </a:endParaRPr>
            </a:p>
          </p:txBody>
        </p:sp>
        <p:cxnSp>
          <p:nvCxnSpPr>
            <p:cNvPr id="57" name="直接连接符 56"/>
            <p:cNvCxnSpPr/>
            <p:nvPr/>
          </p:nvCxnSpPr>
          <p:spPr>
            <a:xfrm>
              <a:off x="6028919" y="2196332"/>
              <a:ext cx="2071473" cy="0"/>
            </a:xfrm>
            <a:prstGeom prst="line">
              <a:avLst/>
            </a:prstGeom>
            <a:ln w="19050">
              <a:solidFill>
                <a:srgbClr val="FF0000"/>
              </a:solidFill>
              <a:prstDash val="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912803"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11</a:t>
              </a:r>
              <a:endParaRPr lang="zh-CN" altLang="en-US" dirty="0">
                <a:solidFill>
                  <a:schemeClr val="bg1">
                    <a:lumMod val="95000"/>
                  </a:schemeClr>
                </a:solidFill>
              </a:endParaRPr>
            </a:p>
          </p:txBody>
        </p:sp>
        <p:sp>
          <p:nvSpPr>
            <p:cNvPr id="61" name="TextBox 60"/>
            <p:cNvSpPr txBox="1"/>
            <p:nvPr/>
          </p:nvSpPr>
          <p:spPr>
            <a:xfrm>
              <a:off x="6439235"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12</a:t>
              </a:r>
              <a:endParaRPr lang="zh-CN" altLang="en-US" dirty="0">
                <a:solidFill>
                  <a:schemeClr val="bg1">
                    <a:lumMod val="95000"/>
                  </a:schemeClr>
                </a:solidFill>
              </a:endParaRPr>
            </a:p>
          </p:txBody>
        </p:sp>
        <p:sp>
          <p:nvSpPr>
            <p:cNvPr id="62" name="TextBox 61"/>
            <p:cNvSpPr txBox="1"/>
            <p:nvPr/>
          </p:nvSpPr>
          <p:spPr>
            <a:xfrm>
              <a:off x="6965667"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01</a:t>
              </a:r>
              <a:endParaRPr lang="zh-CN" altLang="en-US" dirty="0">
                <a:solidFill>
                  <a:schemeClr val="bg1">
                    <a:lumMod val="95000"/>
                  </a:schemeClr>
                </a:solidFill>
              </a:endParaRPr>
            </a:p>
          </p:txBody>
        </p:sp>
        <p:sp>
          <p:nvSpPr>
            <p:cNvPr id="63" name="TextBox 62"/>
            <p:cNvSpPr txBox="1"/>
            <p:nvPr/>
          </p:nvSpPr>
          <p:spPr>
            <a:xfrm>
              <a:off x="7498453"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02</a:t>
              </a:r>
              <a:endParaRPr lang="zh-CN" altLang="en-US" dirty="0">
                <a:solidFill>
                  <a:schemeClr val="bg1">
                    <a:lumMod val="95000"/>
                  </a:schemeClr>
                </a:solidFill>
              </a:endParaRPr>
            </a:p>
          </p:txBody>
        </p:sp>
        <p:sp>
          <p:nvSpPr>
            <p:cNvPr id="71" name="TextBox 70"/>
            <p:cNvSpPr txBox="1"/>
            <p:nvPr/>
          </p:nvSpPr>
          <p:spPr>
            <a:xfrm>
              <a:off x="7172667" y="1923678"/>
              <a:ext cx="999733" cy="215444"/>
            </a:xfrm>
            <a:prstGeom prst="rect">
              <a:avLst/>
            </a:prstGeom>
            <a:noFill/>
          </p:spPr>
          <p:txBody>
            <a:bodyPr wrap="square" rtlCol="0">
              <a:spAutoFit/>
            </a:bodyPr>
            <a:lstStyle/>
            <a:p>
              <a:pPr algn="r"/>
              <a:r>
                <a:rPr lang="en-US" altLang="zh-CN" sz="800" dirty="0" smtClean="0">
                  <a:solidFill>
                    <a:srgbClr val="FF0000"/>
                  </a:solidFill>
                </a:rPr>
                <a:t>Value = 60%</a:t>
              </a:r>
              <a:endParaRPr lang="zh-CN" altLang="en-US" sz="800" dirty="0">
                <a:solidFill>
                  <a:srgbClr val="FF0000"/>
                </a:solidFill>
              </a:endParaRPr>
            </a:p>
          </p:txBody>
        </p:sp>
        <p:cxnSp>
          <p:nvCxnSpPr>
            <p:cNvPr id="84" name="直接连接符 83"/>
            <p:cNvCxnSpPr/>
            <p:nvPr/>
          </p:nvCxnSpPr>
          <p:spPr>
            <a:xfrm flipH="1">
              <a:off x="5868144" y="2211710"/>
              <a:ext cx="144016" cy="19442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1331640" y="1923678"/>
            <a:ext cx="2088232" cy="1274658"/>
            <a:chOff x="1331640" y="1923678"/>
            <a:chExt cx="2088232" cy="1274658"/>
          </a:xfrm>
        </p:grpSpPr>
        <p:sp>
          <p:nvSpPr>
            <p:cNvPr id="79" name="TextBox 78"/>
            <p:cNvSpPr txBox="1"/>
            <p:nvPr/>
          </p:nvSpPr>
          <p:spPr>
            <a:xfrm>
              <a:off x="1331640" y="1923678"/>
              <a:ext cx="2088232" cy="307777"/>
            </a:xfrm>
            <a:prstGeom prst="rect">
              <a:avLst/>
            </a:prstGeom>
            <a:noFill/>
          </p:spPr>
          <p:txBody>
            <a:bodyPr wrap="square" rtlCol="0">
              <a:spAutoFit/>
            </a:bodyPr>
            <a:lstStyle/>
            <a:p>
              <a:r>
                <a:rPr lang="zh-CN" altLang="en-US" sz="1400" dirty="0" smtClean="0">
                  <a:solidFill>
                    <a:schemeClr val="bg1"/>
                  </a:solidFill>
                </a:rPr>
                <a:t>在职员工更新简历占比</a:t>
              </a:r>
              <a:endParaRPr lang="zh-CN" altLang="en-US" sz="1400" dirty="0">
                <a:solidFill>
                  <a:schemeClr val="bg1"/>
                </a:solidFill>
              </a:endParaRPr>
            </a:p>
          </p:txBody>
        </p:sp>
        <p:sp>
          <p:nvSpPr>
            <p:cNvPr id="81" name="TextBox 80"/>
            <p:cNvSpPr txBox="1"/>
            <p:nvPr/>
          </p:nvSpPr>
          <p:spPr>
            <a:xfrm>
              <a:off x="1331640" y="2449220"/>
              <a:ext cx="648072" cy="338554"/>
            </a:xfrm>
            <a:prstGeom prst="rect">
              <a:avLst/>
            </a:prstGeom>
            <a:noFill/>
          </p:spPr>
          <p:txBody>
            <a:bodyPr wrap="square" rtlCol="0">
              <a:spAutoFit/>
            </a:bodyPr>
            <a:lstStyle/>
            <a:p>
              <a:r>
                <a:rPr lang="en-US" altLang="zh-CN" sz="1600" dirty="0" smtClean="0">
                  <a:solidFill>
                    <a:schemeClr val="accent1">
                      <a:lumMod val="20000"/>
                      <a:lumOff val="80000"/>
                    </a:schemeClr>
                  </a:solidFill>
                </a:rPr>
                <a:t>10%</a:t>
              </a:r>
              <a:endParaRPr lang="zh-CN" altLang="en-US" sz="1600" dirty="0">
                <a:solidFill>
                  <a:schemeClr val="accent1">
                    <a:lumMod val="20000"/>
                    <a:lumOff val="80000"/>
                  </a:schemeClr>
                </a:solidFill>
              </a:endParaRPr>
            </a:p>
          </p:txBody>
        </p:sp>
        <p:sp>
          <p:nvSpPr>
            <p:cNvPr id="82" name="TextBox 81"/>
            <p:cNvSpPr txBox="1"/>
            <p:nvPr/>
          </p:nvSpPr>
          <p:spPr>
            <a:xfrm>
              <a:off x="1331640" y="2859782"/>
              <a:ext cx="648072" cy="338554"/>
            </a:xfrm>
            <a:prstGeom prst="rect">
              <a:avLst/>
            </a:prstGeom>
            <a:noFill/>
          </p:spPr>
          <p:txBody>
            <a:bodyPr wrap="square" rtlCol="0">
              <a:spAutoFit/>
            </a:bodyPr>
            <a:lstStyle/>
            <a:p>
              <a:r>
                <a:rPr lang="en-US" altLang="zh-CN" sz="1600" dirty="0" smtClean="0">
                  <a:solidFill>
                    <a:srgbClr val="FF0000"/>
                  </a:solidFill>
                </a:rPr>
                <a:t>60%</a:t>
              </a:r>
              <a:endParaRPr lang="zh-CN" altLang="en-US" sz="1600" dirty="0">
                <a:solidFill>
                  <a:srgbClr val="FF0000"/>
                </a:solidFill>
              </a:endParaRPr>
            </a:p>
          </p:txBody>
        </p:sp>
        <p:sp>
          <p:nvSpPr>
            <p:cNvPr id="88" name="圆角矩形 87"/>
            <p:cNvSpPr/>
            <p:nvPr/>
          </p:nvSpPr>
          <p:spPr>
            <a:xfrm>
              <a:off x="2483768" y="2474481"/>
              <a:ext cx="648072" cy="288032"/>
            </a:xfrm>
            <a:prstGeom prst="roundRect">
              <a:avLst>
                <a:gd name="adj" fmla="val 608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lumMod val="75000"/>
                      <a:lumOff val="25000"/>
                    </a:schemeClr>
                  </a:solidFill>
                </a:rPr>
                <a:t>正  常</a:t>
              </a:r>
              <a:endParaRPr lang="zh-CN" altLang="en-US" dirty="0">
                <a:solidFill>
                  <a:schemeClr val="tx1">
                    <a:lumMod val="75000"/>
                    <a:lumOff val="25000"/>
                  </a:schemeClr>
                </a:solidFill>
              </a:endParaRPr>
            </a:p>
          </p:txBody>
        </p:sp>
        <p:sp>
          <p:nvSpPr>
            <p:cNvPr id="89" name="圆角矩形 88"/>
            <p:cNvSpPr/>
            <p:nvPr/>
          </p:nvSpPr>
          <p:spPr>
            <a:xfrm>
              <a:off x="2483768" y="2885043"/>
              <a:ext cx="648072" cy="288032"/>
            </a:xfrm>
            <a:prstGeom prst="roundRect">
              <a:avLst>
                <a:gd name="adj" fmla="val 60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solidFill>
                </a:rPr>
                <a:t>危  险</a:t>
              </a:r>
              <a:endParaRPr lang="zh-CN" altLang="en-US" sz="1200" dirty="0">
                <a:solidFill>
                  <a:schemeClr val="bg1"/>
                </a:solidFill>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无文字正方形.png"/>
          <p:cNvPicPr>
            <a:picLocks noChangeAspect="1"/>
          </p:cNvPicPr>
          <p:nvPr/>
        </p:nvPicPr>
        <p:blipFill>
          <a:blip r:embed="rId1" cstate="print"/>
          <a:stretch>
            <a:fillRect/>
          </a:stretch>
        </p:blipFill>
        <p:spPr>
          <a:xfrm>
            <a:off x="251520" y="195486"/>
            <a:ext cx="432048" cy="432048"/>
          </a:xfrm>
          <a:prstGeom prst="rect">
            <a:avLst/>
          </a:prstGeom>
        </p:spPr>
      </p:pic>
      <p:sp>
        <p:nvSpPr>
          <p:cNvPr id="5" name="TextBox 4"/>
          <p:cNvSpPr txBox="1"/>
          <p:nvPr/>
        </p:nvSpPr>
        <p:spPr>
          <a:xfrm>
            <a:off x="2555776" y="690250"/>
            <a:ext cx="3960440" cy="461665"/>
          </a:xfrm>
          <a:prstGeom prst="rect">
            <a:avLst/>
          </a:prstGeom>
          <a:noFill/>
        </p:spPr>
        <p:txBody>
          <a:bodyPr wrap="square" rtlCol="0">
            <a:spAutoFit/>
          </a:bodyPr>
          <a:lstStyle/>
          <a:p>
            <a:pPr algn="ctr"/>
            <a:r>
              <a:rPr lang="zh-CN" altLang="en-US" sz="2400" dirty="0" smtClean="0">
                <a:solidFill>
                  <a:schemeClr val="bg1"/>
                </a:solidFill>
              </a:rPr>
              <a:t>报警条件（二）</a:t>
            </a:r>
            <a:endParaRPr lang="zh-CN" altLang="en-US" sz="2400" dirty="0">
              <a:solidFill>
                <a:schemeClr val="bg1"/>
              </a:solidFill>
            </a:endParaRPr>
          </a:p>
        </p:txBody>
      </p:sp>
      <p:sp>
        <p:nvSpPr>
          <p:cNvPr id="6" name="TextBox 5"/>
          <p:cNvSpPr txBox="1"/>
          <p:nvPr/>
        </p:nvSpPr>
        <p:spPr>
          <a:xfrm>
            <a:off x="1979712" y="1779662"/>
            <a:ext cx="2952328" cy="369332"/>
          </a:xfrm>
          <a:prstGeom prst="rect">
            <a:avLst/>
          </a:prstGeom>
          <a:noFill/>
        </p:spPr>
        <p:txBody>
          <a:bodyPr wrap="square" rtlCol="0">
            <a:spAutoFit/>
          </a:bodyPr>
          <a:lstStyle/>
          <a:p>
            <a:r>
              <a:rPr lang="en-US" altLang="zh-CN" dirty="0" smtClean="0">
                <a:solidFill>
                  <a:srgbClr val="FF0000"/>
                </a:solidFill>
              </a:rPr>
              <a:t>TERMINAL</a:t>
            </a:r>
            <a:endParaRPr lang="zh-CN" altLang="en-US" dirty="0">
              <a:solidFill>
                <a:srgbClr val="FF0000"/>
              </a:solidFill>
            </a:endParaRPr>
          </a:p>
        </p:txBody>
      </p:sp>
      <p:sp>
        <p:nvSpPr>
          <p:cNvPr id="7" name="TextBox 6"/>
          <p:cNvSpPr txBox="1"/>
          <p:nvPr/>
        </p:nvSpPr>
        <p:spPr>
          <a:xfrm>
            <a:off x="1979712" y="2201601"/>
            <a:ext cx="5472608" cy="1450269"/>
          </a:xfrm>
          <a:prstGeom prst="rect">
            <a:avLst/>
          </a:prstGeom>
          <a:noFill/>
        </p:spPr>
        <p:txBody>
          <a:bodyPr wrap="square" rtlCol="0">
            <a:spAutoFit/>
          </a:bodyPr>
          <a:lstStyle/>
          <a:p>
            <a:pPr>
              <a:lnSpc>
                <a:spcPct val="125000"/>
              </a:lnSpc>
            </a:pPr>
            <a:r>
              <a:rPr lang="zh-CN" altLang="en-US" dirty="0" smtClean="0">
                <a:solidFill>
                  <a:schemeClr val="bg1">
                    <a:lumMod val="95000"/>
                  </a:schemeClr>
                </a:solidFill>
              </a:rPr>
              <a:t>正常工作日时间内，某企业都有 </a:t>
            </a:r>
            <a:r>
              <a:rPr lang="en-US" altLang="zh-CN" dirty="0" smtClean="0">
                <a:solidFill>
                  <a:schemeClr val="bg1">
                    <a:lumMod val="95000"/>
                  </a:schemeClr>
                </a:solidFill>
              </a:rPr>
              <a:t>100 </a:t>
            </a:r>
            <a:r>
              <a:rPr lang="zh-CN" altLang="en-US" dirty="0" smtClean="0">
                <a:solidFill>
                  <a:schemeClr val="bg1">
                    <a:lumMod val="95000"/>
                  </a:schemeClr>
                </a:solidFill>
              </a:rPr>
              <a:t>台终端在从事网络活动，</a:t>
            </a:r>
            <a:endParaRPr lang="en-US" altLang="zh-CN" dirty="0" smtClean="0">
              <a:solidFill>
                <a:schemeClr val="bg1">
                  <a:lumMod val="95000"/>
                </a:schemeClr>
              </a:solidFill>
            </a:endParaRPr>
          </a:p>
          <a:p>
            <a:pPr>
              <a:lnSpc>
                <a:spcPct val="125000"/>
              </a:lnSpc>
            </a:pPr>
            <a:r>
              <a:rPr lang="zh-CN" altLang="en-US" dirty="0" smtClean="0">
                <a:solidFill>
                  <a:schemeClr val="bg1">
                    <a:lumMod val="95000"/>
                  </a:schemeClr>
                </a:solidFill>
              </a:rPr>
              <a:t>某个时间节点后，该企业上网终端数量锐减，</a:t>
            </a:r>
            <a:endParaRPr lang="en-US" altLang="zh-CN" dirty="0" smtClean="0">
              <a:solidFill>
                <a:schemeClr val="bg1">
                  <a:lumMod val="95000"/>
                </a:schemeClr>
              </a:solidFill>
            </a:endParaRPr>
          </a:p>
          <a:p>
            <a:pPr>
              <a:lnSpc>
                <a:spcPct val="125000"/>
              </a:lnSpc>
            </a:pPr>
            <a:r>
              <a:rPr lang="zh-CN" altLang="en-US" dirty="0" smtClean="0">
                <a:solidFill>
                  <a:schemeClr val="bg1">
                    <a:lumMod val="95000"/>
                  </a:schemeClr>
                </a:solidFill>
              </a:rPr>
              <a:t>上网数量仅能保持 </a:t>
            </a:r>
            <a:r>
              <a:rPr lang="en-US" altLang="zh-CN" dirty="0" smtClean="0">
                <a:solidFill>
                  <a:schemeClr val="bg1">
                    <a:lumMod val="95000"/>
                  </a:schemeClr>
                </a:solidFill>
              </a:rPr>
              <a:t>20 </a:t>
            </a:r>
            <a:r>
              <a:rPr lang="zh-CN" altLang="en-US" dirty="0" smtClean="0">
                <a:solidFill>
                  <a:schemeClr val="bg1">
                    <a:lumMod val="95000"/>
                  </a:schemeClr>
                </a:solidFill>
              </a:rPr>
              <a:t>台，甚至更低。</a:t>
            </a:r>
            <a:endParaRPr lang="zh-CN" altLang="en-US" dirty="0">
              <a:solidFill>
                <a:schemeClr val="bg1">
                  <a:lumMod val="9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无文字正方形.png"/>
          <p:cNvPicPr>
            <a:picLocks noChangeAspect="1"/>
          </p:cNvPicPr>
          <p:nvPr/>
        </p:nvPicPr>
        <p:blipFill>
          <a:blip r:embed="rId1" cstate="print"/>
          <a:stretch>
            <a:fillRect/>
          </a:stretch>
        </p:blipFill>
        <p:spPr>
          <a:xfrm>
            <a:off x="251520" y="195486"/>
            <a:ext cx="432048" cy="432048"/>
          </a:xfrm>
          <a:prstGeom prst="rect">
            <a:avLst/>
          </a:prstGeom>
        </p:spPr>
      </p:pic>
      <p:sp>
        <p:nvSpPr>
          <p:cNvPr id="25" name="TextBox 24"/>
          <p:cNvSpPr txBox="1"/>
          <p:nvPr/>
        </p:nvSpPr>
        <p:spPr>
          <a:xfrm>
            <a:off x="3059832" y="1050290"/>
            <a:ext cx="2952328" cy="369332"/>
          </a:xfrm>
          <a:prstGeom prst="rect">
            <a:avLst/>
          </a:prstGeom>
          <a:noFill/>
        </p:spPr>
        <p:txBody>
          <a:bodyPr wrap="square" rtlCol="0">
            <a:spAutoFit/>
          </a:bodyPr>
          <a:lstStyle/>
          <a:p>
            <a:pPr algn="ctr"/>
            <a:r>
              <a:rPr lang="en-US" altLang="zh-CN" dirty="0" smtClean="0">
                <a:solidFill>
                  <a:srgbClr val="FF0000"/>
                </a:solidFill>
              </a:rPr>
              <a:t>TERMINAL</a:t>
            </a:r>
            <a:endParaRPr lang="zh-CN" altLang="en-US" dirty="0">
              <a:solidFill>
                <a:srgbClr val="FF0000"/>
              </a:solidFill>
            </a:endParaRPr>
          </a:p>
        </p:txBody>
      </p:sp>
      <p:sp>
        <p:nvSpPr>
          <p:cNvPr id="26" name="TextBox 25"/>
          <p:cNvSpPr txBox="1"/>
          <p:nvPr/>
        </p:nvSpPr>
        <p:spPr>
          <a:xfrm>
            <a:off x="2555776" y="690250"/>
            <a:ext cx="3960440" cy="461665"/>
          </a:xfrm>
          <a:prstGeom prst="rect">
            <a:avLst/>
          </a:prstGeom>
          <a:noFill/>
        </p:spPr>
        <p:txBody>
          <a:bodyPr wrap="square" rtlCol="0">
            <a:spAutoFit/>
          </a:bodyPr>
          <a:lstStyle/>
          <a:p>
            <a:pPr algn="ctr"/>
            <a:r>
              <a:rPr lang="zh-CN" altLang="en-US" sz="2400" dirty="0" smtClean="0">
                <a:solidFill>
                  <a:schemeClr val="bg1"/>
                </a:solidFill>
              </a:rPr>
              <a:t>报警条件（二）</a:t>
            </a:r>
            <a:endParaRPr lang="zh-CN" altLang="en-US" sz="2400" dirty="0">
              <a:solidFill>
                <a:schemeClr val="bg1"/>
              </a:solidFill>
            </a:endParaRPr>
          </a:p>
        </p:txBody>
      </p:sp>
      <p:grpSp>
        <p:nvGrpSpPr>
          <p:cNvPr id="73" name="组合 72"/>
          <p:cNvGrpSpPr/>
          <p:nvPr/>
        </p:nvGrpSpPr>
        <p:grpSpPr>
          <a:xfrm>
            <a:off x="6084168" y="1873156"/>
            <a:ext cx="2088232" cy="1274658"/>
            <a:chOff x="1331640" y="1923678"/>
            <a:chExt cx="2088232" cy="1274658"/>
          </a:xfrm>
        </p:grpSpPr>
        <p:sp>
          <p:nvSpPr>
            <p:cNvPr id="74" name="TextBox 73"/>
            <p:cNvSpPr txBox="1"/>
            <p:nvPr/>
          </p:nvSpPr>
          <p:spPr>
            <a:xfrm>
              <a:off x="1331640" y="1923678"/>
              <a:ext cx="2088232" cy="307777"/>
            </a:xfrm>
            <a:prstGeom prst="rect">
              <a:avLst/>
            </a:prstGeom>
            <a:noFill/>
          </p:spPr>
          <p:txBody>
            <a:bodyPr wrap="square" rtlCol="0">
              <a:spAutoFit/>
            </a:bodyPr>
            <a:lstStyle/>
            <a:p>
              <a:r>
                <a:rPr lang="zh-CN" altLang="en-US" sz="1400" dirty="0" smtClean="0">
                  <a:solidFill>
                    <a:schemeClr val="bg1"/>
                  </a:solidFill>
                </a:rPr>
                <a:t>工作日内终端开启数量</a:t>
              </a:r>
              <a:endParaRPr lang="zh-CN" altLang="en-US" sz="1400" dirty="0">
                <a:solidFill>
                  <a:schemeClr val="bg1"/>
                </a:solidFill>
              </a:endParaRPr>
            </a:p>
          </p:txBody>
        </p:sp>
        <p:sp>
          <p:nvSpPr>
            <p:cNvPr id="75" name="TextBox 74"/>
            <p:cNvSpPr txBox="1"/>
            <p:nvPr/>
          </p:nvSpPr>
          <p:spPr>
            <a:xfrm>
              <a:off x="1331640" y="2449220"/>
              <a:ext cx="648072" cy="338554"/>
            </a:xfrm>
            <a:prstGeom prst="rect">
              <a:avLst/>
            </a:prstGeom>
            <a:noFill/>
          </p:spPr>
          <p:txBody>
            <a:bodyPr wrap="square" rtlCol="0">
              <a:spAutoFit/>
            </a:bodyPr>
            <a:lstStyle/>
            <a:p>
              <a:r>
                <a:rPr lang="en-US" altLang="zh-CN" sz="1600" dirty="0" smtClean="0">
                  <a:solidFill>
                    <a:schemeClr val="accent1">
                      <a:lumMod val="20000"/>
                      <a:lumOff val="80000"/>
                    </a:schemeClr>
                  </a:solidFill>
                </a:rPr>
                <a:t>100</a:t>
              </a:r>
              <a:endParaRPr lang="zh-CN" altLang="en-US" sz="1600" dirty="0">
                <a:solidFill>
                  <a:schemeClr val="accent1">
                    <a:lumMod val="20000"/>
                    <a:lumOff val="80000"/>
                  </a:schemeClr>
                </a:solidFill>
              </a:endParaRPr>
            </a:p>
          </p:txBody>
        </p:sp>
        <p:sp>
          <p:nvSpPr>
            <p:cNvPr id="76" name="TextBox 75"/>
            <p:cNvSpPr txBox="1"/>
            <p:nvPr/>
          </p:nvSpPr>
          <p:spPr>
            <a:xfrm>
              <a:off x="1331640" y="2859782"/>
              <a:ext cx="648072" cy="338554"/>
            </a:xfrm>
            <a:prstGeom prst="rect">
              <a:avLst/>
            </a:prstGeom>
            <a:noFill/>
          </p:spPr>
          <p:txBody>
            <a:bodyPr wrap="square" rtlCol="0">
              <a:spAutoFit/>
            </a:bodyPr>
            <a:lstStyle/>
            <a:p>
              <a:r>
                <a:rPr lang="en-US" altLang="zh-CN" sz="1600" dirty="0" smtClean="0">
                  <a:solidFill>
                    <a:srgbClr val="FF0000"/>
                  </a:solidFill>
                </a:rPr>
                <a:t>20</a:t>
              </a:r>
              <a:endParaRPr lang="zh-CN" altLang="en-US" sz="1600" dirty="0">
                <a:solidFill>
                  <a:srgbClr val="FF0000"/>
                </a:solidFill>
              </a:endParaRPr>
            </a:p>
          </p:txBody>
        </p:sp>
        <p:sp>
          <p:nvSpPr>
            <p:cNvPr id="77" name="圆角矩形 76"/>
            <p:cNvSpPr/>
            <p:nvPr/>
          </p:nvSpPr>
          <p:spPr>
            <a:xfrm>
              <a:off x="2483768" y="2474481"/>
              <a:ext cx="648072" cy="288032"/>
            </a:xfrm>
            <a:prstGeom prst="roundRect">
              <a:avLst>
                <a:gd name="adj" fmla="val 608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lumMod val="75000"/>
                      <a:lumOff val="25000"/>
                    </a:schemeClr>
                  </a:solidFill>
                </a:rPr>
                <a:t>正  常</a:t>
              </a:r>
              <a:endParaRPr lang="zh-CN" altLang="en-US" dirty="0">
                <a:solidFill>
                  <a:schemeClr val="tx1">
                    <a:lumMod val="75000"/>
                    <a:lumOff val="25000"/>
                  </a:schemeClr>
                </a:solidFill>
              </a:endParaRPr>
            </a:p>
          </p:txBody>
        </p:sp>
        <p:sp>
          <p:nvSpPr>
            <p:cNvPr id="78" name="圆角矩形 77"/>
            <p:cNvSpPr/>
            <p:nvPr/>
          </p:nvSpPr>
          <p:spPr>
            <a:xfrm>
              <a:off x="2483768" y="2885043"/>
              <a:ext cx="648072" cy="288032"/>
            </a:xfrm>
            <a:prstGeom prst="roundRect">
              <a:avLst>
                <a:gd name="adj" fmla="val 60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solidFill>
                </a:rPr>
                <a:t>危  险</a:t>
              </a:r>
              <a:endParaRPr lang="zh-CN" altLang="en-US" sz="1200" dirty="0">
                <a:solidFill>
                  <a:schemeClr val="bg1"/>
                </a:solidFill>
              </a:endParaRPr>
            </a:p>
          </p:txBody>
        </p:sp>
      </p:grpSp>
      <p:grpSp>
        <p:nvGrpSpPr>
          <p:cNvPr id="84" name="组合 83"/>
          <p:cNvGrpSpPr/>
          <p:nvPr/>
        </p:nvGrpSpPr>
        <p:grpSpPr>
          <a:xfrm>
            <a:off x="1181270" y="2427734"/>
            <a:ext cx="6919122" cy="2521480"/>
            <a:chOff x="1181270" y="2427734"/>
            <a:chExt cx="6919122" cy="2521480"/>
          </a:xfrm>
        </p:grpSpPr>
        <p:sp>
          <p:nvSpPr>
            <p:cNvPr id="39" name="TextBox 38"/>
            <p:cNvSpPr txBox="1"/>
            <p:nvPr/>
          </p:nvSpPr>
          <p:spPr>
            <a:xfrm>
              <a:off x="1635694"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02</a:t>
              </a:r>
              <a:endParaRPr lang="zh-CN" altLang="en-US" sz="1000" dirty="0">
                <a:solidFill>
                  <a:schemeClr val="bg1">
                    <a:lumMod val="95000"/>
                  </a:schemeClr>
                </a:solidFill>
              </a:endParaRPr>
            </a:p>
          </p:txBody>
        </p:sp>
        <p:sp>
          <p:nvSpPr>
            <p:cNvPr id="40" name="TextBox 39"/>
            <p:cNvSpPr txBox="1"/>
            <p:nvPr/>
          </p:nvSpPr>
          <p:spPr>
            <a:xfrm>
              <a:off x="2155772"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03</a:t>
              </a:r>
              <a:endParaRPr lang="zh-CN" altLang="en-US" dirty="0">
                <a:solidFill>
                  <a:schemeClr val="bg1">
                    <a:lumMod val="95000"/>
                  </a:schemeClr>
                </a:solidFill>
              </a:endParaRPr>
            </a:p>
          </p:txBody>
        </p:sp>
        <p:sp>
          <p:nvSpPr>
            <p:cNvPr id="41" name="TextBox 40"/>
            <p:cNvSpPr txBox="1"/>
            <p:nvPr/>
          </p:nvSpPr>
          <p:spPr>
            <a:xfrm>
              <a:off x="2745925"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04</a:t>
              </a:r>
              <a:endParaRPr lang="zh-CN" altLang="en-US" dirty="0">
                <a:solidFill>
                  <a:schemeClr val="bg1">
                    <a:lumMod val="95000"/>
                  </a:schemeClr>
                </a:solidFill>
              </a:endParaRPr>
            </a:p>
          </p:txBody>
        </p:sp>
        <p:sp>
          <p:nvSpPr>
            <p:cNvPr id="42" name="TextBox 41"/>
            <p:cNvSpPr txBox="1"/>
            <p:nvPr/>
          </p:nvSpPr>
          <p:spPr>
            <a:xfrm>
              <a:off x="3249981"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06</a:t>
              </a:r>
              <a:endParaRPr lang="zh-CN" altLang="en-US" dirty="0">
                <a:solidFill>
                  <a:schemeClr val="bg1">
                    <a:lumMod val="95000"/>
                  </a:schemeClr>
                </a:solidFill>
              </a:endParaRPr>
            </a:p>
          </p:txBody>
        </p:sp>
        <p:sp>
          <p:nvSpPr>
            <p:cNvPr id="43" name="TextBox 42"/>
            <p:cNvSpPr txBox="1"/>
            <p:nvPr/>
          </p:nvSpPr>
          <p:spPr>
            <a:xfrm>
              <a:off x="3807076"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07</a:t>
              </a:r>
              <a:endParaRPr lang="zh-CN" altLang="en-US" dirty="0">
                <a:solidFill>
                  <a:schemeClr val="bg1">
                    <a:lumMod val="95000"/>
                  </a:schemeClr>
                </a:solidFill>
              </a:endParaRPr>
            </a:p>
          </p:txBody>
        </p:sp>
        <p:sp>
          <p:nvSpPr>
            <p:cNvPr id="44" name="TextBox 43"/>
            <p:cNvSpPr txBox="1"/>
            <p:nvPr/>
          </p:nvSpPr>
          <p:spPr>
            <a:xfrm>
              <a:off x="4333507"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08</a:t>
              </a:r>
              <a:endParaRPr lang="zh-CN" altLang="en-US" dirty="0">
                <a:solidFill>
                  <a:schemeClr val="bg1">
                    <a:lumMod val="95000"/>
                  </a:schemeClr>
                </a:solidFill>
              </a:endParaRPr>
            </a:p>
          </p:txBody>
        </p:sp>
        <p:sp>
          <p:nvSpPr>
            <p:cNvPr id="45" name="TextBox 44"/>
            <p:cNvSpPr txBox="1"/>
            <p:nvPr/>
          </p:nvSpPr>
          <p:spPr>
            <a:xfrm>
              <a:off x="4859939"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09</a:t>
              </a:r>
              <a:endParaRPr lang="zh-CN" altLang="en-US" dirty="0">
                <a:solidFill>
                  <a:schemeClr val="bg1">
                    <a:lumMod val="95000"/>
                  </a:schemeClr>
                </a:solidFill>
              </a:endParaRPr>
            </a:p>
          </p:txBody>
        </p:sp>
        <p:sp>
          <p:nvSpPr>
            <p:cNvPr id="46" name="TextBox 45"/>
            <p:cNvSpPr txBox="1"/>
            <p:nvPr/>
          </p:nvSpPr>
          <p:spPr>
            <a:xfrm>
              <a:off x="5386371"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10</a:t>
              </a:r>
              <a:endParaRPr lang="zh-CN" altLang="en-US" dirty="0">
                <a:solidFill>
                  <a:schemeClr val="bg1">
                    <a:lumMod val="95000"/>
                  </a:schemeClr>
                </a:solidFill>
              </a:endParaRPr>
            </a:p>
          </p:txBody>
        </p:sp>
        <p:sp>
          <p:nvSpPr>
            <p:cNvPr id="47" name="TextBox 46"/>
            <p:cNvSpPr txBox="1"/>
            <p:nvPr/>
          </p:nvSpPr>
          <p:spPr>
            <a:xfrm>
              <a:off x="1181270"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01</a:t>
              </a:r>
              <a:endParaRPr lang="zh-CN" altLang="en-US" sz="1000" dirty="0">
                <a:solidFill>
                  <a:schemeClr val="bg1">
                    <a:lumMod val="95000"/>
                  </a:schemeClr>
                </a:solidFill>
              </a:endParaRPr>
            </a:p>
          </p:txBody>
        </p:sp>
        <p:cxnSp>
          <p:nvCxnSpPr>
            <p:cNvPr id="48" name="直接连接符 47"/>
            <p:cNvCxnSpPr/>
            <p:nvPr/>
          </p:nvCxnSpPr>
          <p:spPr>
            <a:xfrm>
              <a:off x="1297386" y="4662682"/>
              <a:ext cx="6730998" cy="0"/>
            </a:xfrm>
            <a:prstGeom prst="line">
              <a:avLst/>
            </a:prstGeom>
            <a:ln w="12700">
              <a:solidFill>
                <a:schemeClr val="bg1">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1403648" y="2787774"/>
              <a:ext cx="166392" cy="18722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907704" y="2715766"/>
              <a:ext cx="182414" cy="19442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411760" y="2571750"/>
              <a:ext cx="204790" cy="20882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2961212" y="2643758"/>
              <a:ext cx="170628" cy="20162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491880" y="2499742"/>
              <a:ext cx="177534" cy="2160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014076" y="2571750"/>
              <a:ext cx="197884" cy="20882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4540508" y="2715766"/>
              <a:ext cx="175508" cy="19442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076056" y="3219822"/>
              <a:ext cx="181770" cy="1440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614366" y="3579862"/>
              <a:ext cx="181770" cy="10801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118422" y="3939902"/>
              <a:ext cx="181770" cy="7200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6660232" y="4227934"/>
              <a:ext cx="181770" cy="4320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1297386" y="2643758"/>
              <a:ext cx="3562646" cy="0"/>
            </a:xfrm>
            <a:prstGeom prst="line">
              <a:avLst/>
            </a:prstGeom>
            <a:ln w="19050">
              <a:solidFill>
                <a:schemeClr val="accent6"/>
              </a:solidFill>
              <a:prstDash val="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268011" y="2427734"/>
              <a:ext cx="999733" cy="215444"/>
            </a:xfrm>
            <a:prstGeom prst="rect">
              <a:avLst/>
            </a:prstGeom>
            <a:noFill/>
          </p:spPr>
          <p:txBody>
            <a:bodyPr wrap="square" rtlCol="0">
              <a:spAutoFit/>
            </a:bodyPr>
            <a:lstStyle/>
            <a:p>
              <a:r>
                <a:rPr lang="en-US" altLang="zh-CN" sz="800" dirty="0" smtClean="0">
                  <a:solidFill>
                    <a:schemeClr val="accent6"/>
                  </a:solidFill>
                </a:rPr>
                <a:t>Value = 100</a:t>
              </a:r>
              <a:endParaRPr lang="zh-CN" altLang="en-US" sz="800" dirty="0">
                <a:solidFill>
                  <a:schemeClr val="accent6"/>
                </a:solidFill>
              </a:endParaRPr>
            </a:p>
          </p:txBody>
        </p:sp>
        <p:cxnSp>
          <p:nvCxnSpPr>
            <p:cNvPr id="64" name="直接连接符 63"/>
            <p:cNvCxnSpPr/>
            <p:nvPr/>
          </p:nvCxnSpPr>
          <p:spPr>
            <a:xfrm>
              <a:off x="5940152" y="4227934"/>
              <a:ext cx="2160240" cy="0"/>
            </a:xfrm>
            <a:prstGeom prst="line">
              <a:avLst/>
            </a:prstGeom>
            <a:ln w="19050">
              <a:solidFill>
                <a:srgbClr val="FF0000"/>
              </a:solidFill>
              <a:prstDash val="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912803"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11</a:t>
              </a:r>
              <a:endParaRPr lang="zh-CN" altLang="en-US" dirty="0">
                <a:solidFill>
                  <a:schemeClr val="bg1">
                    <a:lumMod val="95000"/>
                  </a:schemeClr>
                </a:solidFill>
              </a:endParaRPr>
            </a:p>
          </p:txBody>
        </p:sp>
        <p:sp>
          <p:nvSpPr>
            <p:cNvPr id="66" name="TextBox 65"/>
            <p:cNvSpPr txBox="1"/>
            <p:nvPr/>
          </p:nvSpPr>
          <p:spPr>
            <a:xfrm>
              <a:off x="6439235"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12</a:t>
              </a:r>
              <a:endParaRPr lang="zh-CN" altLang="en-US" dirty="0">
                <a:solidFill>
                  <a:schemeClr val="bg1">
                    <a:lumMod val="95000"/>
                  </a:schemeClr>
                </a:solidFill>
              </a:endParaRPr>
            </a:p>
          </p:txBody>
        </p:sp>
        <p:sp>
          <p:nvSpPr>
            <p:cNvPr id="67" name="TextBox 66"/>
            <p:cNvSpPr txBox="1"/>
            <p:nvPr/>
          </p:nvSpPr>
          <p:spPr>
            <a:xfrm>
              <a:off x="6965667"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01</a:t>
              </a:r>
              <a:endParaRPr lang="zh-CN" altLang="en-US" dirty="0">
                <a:solidFill>
                  <a:schemeClr val="bg1">
                    <a:lumMod val="95000"/>
                  </a:schemeClr>
                </a:solidFill>
              </a:endParaRPr>
            </a:p>
          </p:txBody>
        </p:sp>
        <p:sp>
          <p:nvSpPr>
            <p:cNvPr id="68" name="TextBox 67"/>
            <p:cNvSpPr txBox="1"/>
            <p:nvPr/>
          </p:nvSpPr>
          <p:spPr>
            <a:xfrm>
              <a:off x="7498453"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02</a:t>
              </a:r>
              <a:endParaRPr lang="zh-CN" altLang="en-US" dirty="0">
                <a:solidFill>
                  <a:schemeClr val="bg1">
                    <a:lumMod val="95000"/>
                  </a:schemeClr>
                </a:solidFill>
              </a:endParaRPr>
            </a:p>
          </p:txBody>
        </p:sp>
        <p:sp>
          <p:nvSpPr>
            <p:cNvPr id="69" name="TextBox 68"/>
            <p:cNvSpPr txBox="1"/>
            <p:nvPr/>
          </p:nvSpPr>
          <p:spPr>
            <a:xfrm>
              <a:off x="7100659" y="4012490"/>
              <a:ext cx="999733" cy="215444"/>
            </a:xfrm>
            <a:prstGeom prst="rect">
              <a:avLst/>
            </a:prstGeom>
            <a:noFill/>
          </p:spPr>
          <p:txBody>
            <a:bodyPr wrap="square" rtlCol="0">
              <a:spAutoFit/>
            </a:bodyPr>
            <a:lstStyle/>
            <a:p>
              <a:pPr algn="r"/>
              <a:r>
                <a:rPr lang="en-US" altLang="zh-CN" sz="800" dirty="0" smtClean="0">
                  <a:solidFill>
                    <a:srgbClr val="FF0000"/>
                  </a:solidFill>
                </a:rPr>
                <a:t>Value = 20</a:t>
              </a:r>
              <a:endParaRPr lang="zh-CN" altLang="en-US" sz="800" dirty="0">
                <a:solidFill>
                  <a:srgbClr val="FF0000"/>
                </a:solidFill>
              </a:endParaRPr>
            </a:p>
          </p:txBody>
        </p:sp>
        <p:sp>
          <p:nvSpPr>
            <p:cNvPr id="71" name="矩形 70"/>
            <p:cNvSpPr/>
            <p:nvPr/>
          </p:nvSpPr>
          <p:spPr>
            <a:xfrm>
              <a:off x="7164288" y="4371950"/>
              <a:ext cx="177534" cy="2880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668344" y="4515966"/>
              <a:ext cx="175508" cy="1440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p:cNvCxnSpPr/>
            <p:nvPr/>
          </p:nvCxnSpPr>
          <p:spPr>
            <a:xfrm>
              <a:off x="4860032" y="2643758"/>
              <a:ext cx="1080120" cy="15841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无文字正方形.png"/>
          <p:cNvPicPr>
            <a:picLocks noChangeAspect="1"/>
          </p:cNvPicPr>
          <p:nvPr/>
        </p:nvPicPr>
        <p:blipFill>
          <a:blip r:embed="rId1" cstate="print"/>
          <a:stretch>
            <a:fillRect/>
          </a:stretch>
        </p:blipFill>
        <p:spPr>
          <a:xfrm>
            <a:off x="251520" y="195486"/>
            <a:ext cx="432048" cy="432048"/>
          </a:xfrm>
          <a:prstGeom prst="rect">
            <a:avLst/>
          </a:prstGeom>
        </p:spPr>
      </p:pic>
      <p:sp>
        <p:nvSpPr>
          <p:cNvPr id="3" name="TextBox 2"/>
          <p:cNvSpPr txBox="1"/>
          <p:nvPr/>
        </p:nvSpPr>
        <p:spPr>
          <a:xfrm>
            <a:off x="2555776" y="690250"/>
            <a:ext cx="3960440" cy="461665"/>
          </a:xfrm>
          <a:prstGeom prst="rect">
            <a:avLst/>
          </a:prstGeom>
          <a:noFill/>
        </p:spPr>
        <p:txBody>
          <a:bodyPr wrap="square" rtlCol="0">
            <a:spAutoFit/>
          </a:bodyPr>
          <a:lstStyle/>
          <a:p>
            <a:pPr algn="ctr"/>
            <a:r>
              <a:rPr lang="zh-CN" altLang="en-US" sz="2400" dirty="0" smtClean="0">
                <a:solidFill>
                  <a:schemeClr val="bg1"/>
                </a:solidFill>
              </a:rPr>
              <a:t>报警条件（三）</a:t>
            </a:r>
            <a:endParaRPr lang="zh-CN" altLang="en-US" sz="2400" dirty="0">
              <a:solidFill>
                <a:schemeClr val="bg1"/>
              </a:solidFill>
            </a:endParaRPr>
          </a:p>
        </p:txBody>
      </p:sp>
      <p:sp>
        <p:nvSpPr>
          <p:cNvPr id="4" name="TextBox 3"/>
          <p:cNvSpPr txBox="1"/>
          <p:nvPr/>
        </p:nvSpPr>
        <p:spPr>
          <a:xfrm>
            <a:off x="1979712" y="1779662"/>
            <a:ext cx="2952328" cy="369332"/>
          </a:xfrm>
          <a:prstGeom prst="rect">
            <a:avLst/>
          </a:prstGeom>
          <a:noFill/>
        </p:spPr>
        <p:txBody>
          <a:bodyPr wrap="square" rtlCol="0">
            <a:spAutoFit/>
          </a:bodyPr>
          <a:lstStyle/>
          <a:p>
            <a:r>
              <a:rPr lang="en-US" altLang="zh-CN" dirty="0" smtClean="0">
                <a:solidFill>
                  <a:srgbClr val="FF0000"/>
                </a:solidFill>
              </a:rPr>
              <a:t>BUSINESS  FLIGHT</a:t>
            </a:r>
            <a:endParaRPr lang="zh-CN" altLang="en-US" dirty="0">
              <a:solidFill>
                <a:srgbClr val="FF0000"/>
              </a:solidFill>
            </a:endParaRPr>
          </a:p>
        </p:txBody>
      </p:sp>
      <p:sp>
        <p:nvSpPr>
          <p:cNvPr id="5" name="TextBox 4"/>
          <p:cNvSpPr txBox="1"/>
          <p:nvPr/>
        </p:nvSpPr>
        <p:spPr>
          <a:xfrm>
            <a:off x="1979712" y="2201601"/>
            <a:ext cx="5472608" cy="1131079"/>
          </a:xfrm>
          <a:prstGeom prst="rect">
            <a:avLst/>
          </a:prstGeom>
          <a:noFill/>
        </p:spPr>
        <p:txBody>
          <a:bodyPr wrap="square" rtlCol="0">
            <a:spAutoFit/>
          </a:bodyPr>
          <a:lstStyle/>
          <a:p>
            <a:pPr>
              <a:lnSpc>
                <a:spcPct val="125000"/>
              </a:lnSpc>
            </a:pPr>
            <a:r>
              <a:rPr lang="zh-CN" altLang="en-US" dirty="0" smtClean="0">
                <a:solidFill>
                  <a:schemeClr val="bg1">
                    <a:lumMod val="95000"/>
                  </a:schemeClr>
                </a:solidFill>
              </a:rPr>
              <a:t>某高管在监控历史中，月飞行里程长期较高，</a:t>
            </a:r>
            <a:endParaRPr lang="en-US" altLang="zh-CN" dirty="0" smtClean="0">
              <a:solidFill>
                <a:schemeClr val="bg1">
                  <a:lumMod val="95000"/>
                </a:schemeClr>
              </a:solidFill>
            </a:endParaRPr>
          </a:p>
          <a:p>
            <a:pPr>
              <a:lnSpc>
                <a:spcPct val="125000"/>
              </a:lnSpc>
            </a:pPr>
            <a:r>
              <a:rPr lang="zh-CN" altLang="en-US" dirty="0" smtClean="0">
                <a:solidFill>
                  <a:schemeClr val="bg1">
                    <a:lumMod val="95000"/>
                  </a:schemeClr>
                </a:solidFill>
              </a:rPr>
              <a:t>某时间节点后，其飞行里程逐渐降低，</a:t>
            </a:r>
            <a:endParaRPr lang="en-US" altLang="zh-CN" dirty="0" smtClean="0">
              <a:solidFill>
                <a:schemeClr val="bg1">
                  <a:lumMod val="95000"/>
                </a:schemeClr>
              </a:solidFill>
            </a:endParaRPr>
          </a:p>
          <a:p>
            <a:pPr>
              <a:lnSpc>
                <a:spcPct val="125000"/>
              </a:lnSpc>
            </a:pPr>
            <a:r>
              <a:rPr lang="zh-CN" altLang="en-US" dirty="0" smtClean="0">
                <a:solidFill>
                  <a:schemeClr val="bg1">
                    <a:lumMod val="95000"/>
                  </a:schemeClr>
                </a:solidFill>
              </a:rPr>
              <a:t>同时，伴随出现飞行舱位降低的现象。</a:t>
            </a:r>
            <a:endParaRPr lang="zh-CN" altLang="en-US"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无文字正方形.png"/>
          <p:cNvPicPr>
            <a:picLocks noChangeAspect="1"/>
          </p:cNvPicPr>
          <p:nvPr/>
        </p:nvPicPr>
        <p:blipFill>
          <a:blip r:embed="rId1" cstate="print"/>
          <a:stretch>
            <a:fillRect/>
          </a:stretch>
        </p:blipFill>
        <p:spPr>
          <a:xfrm>
            <a:off x="251520" y="195486"/>
            <a:ext cx="432048" cy="432048"/>
          </a:xfrm>
          <a:prstGeom prst="rect">
            <a:avLst/>
          </a:prstGeom>
        </p:spPr>
      </p:pic>
      <p:sp>
        <p:nvSpPr>
          <p:cNvPr id="3" name="TextBox 2"/>
          <p:cNvSpPr txBox="1"/>
          <p:nvPr/>
        </p:nvSpPr>
        <p:spPr>
          <a:xfrm>
            <a:off x="3059832" y="1050290"/>
            <a:ext cx="2952328" cy="369332"/>
          </a:xfrm>
          <a:prstGeom prst="rect">
            <a:avLst/>
          </a:prstGeom>
          <a:noFill/>
        </p:spPr>
        <p:txBody>
          <a:bodyPr wrap="square" rtlCol="0">
            <a:spAutoFit/>
          </a:bodyPr>
          <a:lstStyle/>
          <a:p>
            <a:pPr algn="ctr"/>
            <a:r>
              <a:rPr lang="en-US" altLang="zh-CN" dirty="0" smtClean="0">
                <a:solidFill>
                  <a:srgbClr val="FF0000"/>
                </a:solidFill>
              </a:rPr>
              <a:t>BUSINESS  FLIGHT</a:t>
            </a:r>
            <a:endParaRPr lang="zh-CN" altLang="en-US" dirty="0">
              <a:solidFill>
                <a:srgbClr val="FF0000"/>
              </a:solidFill>
            </a:endParaRPr>
          </a:p>
        </p:txBody>
      </p:sp>
      <p:sp>
        <p:nvSpPr>
          <p:cNvPr id="4" name="TextBox 3"/>
          <p:cNvSpPr txBox="1"/>
          <p:nvPr/>
        </p:nvSpPr>
        <p:spPr>
          <a:xfrm>
            <a:off x="2555776" y="690250"/>
            <a:ext cx="3960440" cy="461665"/>
          </a:xfrm>
          <a:prstGeom prst="rect">
            <a:avLst/>
          </a:prstGeom>
          <a:noFill/>
        </p:spPr>
        <p:txBody>
          <a:bodyPr wrap="square" rtlCol="0">
            <a:spAutoFit/>
          </a:bodyPr>
          <a:lstStyle/>
          <a:p>
            <a:pPr algn="ctr"/>
            <a:r>
              <a:rPr lang="zh-CN" altLang="en-US" sz="2400" dirty="0" smtClean="0">
                <a:solidFill>
                  <a:schemeClr val="bg1"/>
                </a:solidFill>
              </a:rPr>
              <a:t>  报警条件（三）</a:t>
            </a:r>
            <a:endParaRPr lang="zh-CN" altLang="en-US" sz="2400" dirty="0">
              <a:solidFill>
                <a:schemeClr val="bg1"/>
              </a:solidFill>
            </a:endParaRPr>
          </a:p>
        </p:txBody>
      </p:sp>
      <p:sp>
        <p:nvSpPr>
          <p:cNvPr id="6" name="TextBox 5"/>
          <p:cNvSpPr txBox="1"/>
          <p:nvPr/>
        </p:nvSpPr>
        <p:spPr>
          <a:xfrm>
            <a:off x="1635694"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02</a:t>
            </a:r>
            <a:endParaRPr lang="zh-CN" altLang="en-US" sz="1000" dirty="0">
              <a:solidFill>
                <a:schemeClr val="bg1">
                  <a:lumMod val="95000"/>
                </a:schemeClr>
              </a:solidFill>
            </a:endParaRPr>
          </a:p>
        </p:txBody>
      </p:sp>
      <p:sp>
        <p:nvSpPr>
          <p:cNvPr id="7" name="TextBox 6"/>
          <p:cNvSpPr txBox="1"/>
          <p:nvPr/>
        </p:nvSpPr>
        <p:spPr>
          <a:xfrm>
            <a:off x="2155772"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03</a:t>
            </a:r>
            <a:endParaRPr lang="zh-CN" altLang="en-US" dirty="0">
              <a:solidFill>
                <a:schemeClr val="bg1">
                  <a:lumMod val="95000"/>
                </a:schemeClr>
              </a:solidFill>
            </a:endParaRPr>
          </a:p>
        </p:txBody>
      </p:sp>
      <p:sp>
        <p:nvSpPr>
          <p:cNvPr id="8" name="TextBox 7"/>
          <p:cNvSpPr txBox="1"/>
          <p:nvPr/>
        </p:nvSpPr>
        <p:spPr>
          <a:xfrm>
            <a:off x="2745925"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04</a:t>
            </a:r>
            <a:endParaRPr lang="zh-CN" altLang="en-US" dirty="0">
              <a:solidFill>
                <a:schemeClr val="bg1">
                  <a:lumMod val="95000"/>
                </a:schemeClr>
              </a:solidFill>
            </a:endParaRPr>
          </a:p>
        </p:txBody>
      </p:sp>
      <p:sp>
        <p:nvSpPr>
          <p:cNvPr id="9" name="TextBox 8"/>
          <p:cNvSpPr txBox="1"/>
          <p:nvPr/>
        </p:nvSpPr>
        <p:spPr>
          <a:xfrm>
            <a:off x="3249981"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06</a:t>
            </a:r>
            <a:endParaRPr lang="zh-CN" altLang="en-US" dirty="0">
              <a:solidFill>
                <a:schemeClr val="bg1">
                  <a:lumMod val="95000"/>
                </a:schemeClr>
              </a:solidFill>
            </a:endParaRPr>
          </a:p>
        </p:txBody>
      </p:sp>
      <p:sp>
        <p:nvSpPr>
          <p:cNvPr id="10" name="TextBox 9"/>
          <p:cNvSpPr txBox="1"/>
          <p:nvPr/>
        </p:nvSpPr>
        <p:spPr>
          <a:xfrm>
            <a:off x="3807076"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07</a:t>
            </a:r>
            <a:endParaRPr lang="zh-CN" altLang="en-US" dirty="0">
              <a:solidFill>
                <a:schemeClr val="bg1">
                  <a:lumMod val="95000"/>
                </a:schemeClr>
              </a:solidFill>
            </a:endParaRPr>
          </a:p>
        </p:txBody>
      </p:sp>
      <p:sp>
        <p:nvSpPr>
          <p:cNvPr id="11" name="TextBox 10"/>
          <p:cNvSpPr txBox="1"/>
          <p:nvPr/>
        </p:nvSpPr>
        <p:spPr>
          <a:xfrm>
            <a:off x="4333507"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08</a:t>
            </a:r>
            <a:endParaRPr lang="zh-CN" altLang="en-US" dirty="0">
              <a:solidFill>
                <a:schemeClr val="bg1">
                  <a:lumMod val="95000"/>
                </a:schemeClr>
              </a:solidFill>
            </a:endParaRPr>
          </a:p>
        </p:txBody>
      </p:sp>
      <p:sp>
        <p:nvSpPr>
          <p:cNvPr id="12" name="TextBox 11"/>
          <p:cNvSpPr txBox="1"/>
          <p:nvPr/>
        </p:nvSpPr>
        <p:spPr>
          <a:xfrm>
            <a:off x="4859939"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09</a:t>
            </a:r>
            <a:endParaRPr lang="zh-CN" altLang="en-US" dirty="0">
              <a:solidFill>
                <a:schemeClr val="bg1">
                  <a:lumMod val="95000"/>
                </a:schemeClr>
              </a:solidFill>
            </a:endParaRPr>
          </a:p>
        </p:txBody>
      </p:sp>
      <p:sp>
        <p:nvSpPr>
          <p:cNvPr id="13" name="TextBox 12"/>
          <p:cNvSpPr txBox="1"/>
          <p:nvPr/>
        </p:nvSpPr>
        <p:spPr>
          <a:xfrm>
            <a:off x="5386371"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10</a:t>
            </a:r>
            <a:endParaRPr lang="zh-CN" altLang="en-US" dirty="0">
              <a:solidFill>
                <a:schemeClr val="bg1">
                  <a:lumMod val="95000"/>
                </a:schemeClr>
              </a:solidFill>
            </a:endParaRPr>
          </a:p>
        </p:txBody>
      </p:sp>
      <p:sp>
        <p:nvSpPr>
          <p:cNvPr id="14" name="TextBox 13"/>
          <p:cNvSpPr txBox="1"/>
          <p:nvPr/>
        </p:nvSpPr>
        <p:spPr>
          <a:xfrm>
            <a:off x="1181270"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01</a:t>
            </a:r>
            <a:endParaRPr lang="zh-CN" altLang="en-US" sz="1000" dirty="0">
              <a:solidFill>
                <a:schemeClr val="bg1">
                  <a:lumMod val="95000"/>
                </a:schemeClr>
              </a:solidFill>
            </a:endParaRPr>
          </a:p>
        </p:txBody>
      </p:sp>
      <p:cxnSp>
        <p:nvCxnSpPr>
          <p:cNvPr id="15" name="直接连接符 14"/>
          <p:cNvCxnSpPr/>
          <p:nvPr/>
        </p:nvCxnSpPr>
        <p:spPr>
          <a:xfrm>
            <a:off x="1297386" y="4662682"/>
            <a:ext cx="6730998" cy="0"/>
          </a:xfrm>
          <a:prstGeom prst="line">
            <a:avLst/>
          </a:prstGeom>
          <a:ln w="12700">
            <a:solidFill>
              <a:schemeClr val="bg1">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403648" y="3147814"/>
            <a:ext cx="216024" cy="151216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07704" y="3363838"/>
            <a:ext cx="216024" cy="12961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11760" y="3219822"/>
            <a:ext cx="216024" cy="14401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915816" y="3003798"/>
            <a:ext cx="216024" cy="16561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491880" y="2643758"/>
            <a:ext cx="216024" cy="20162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95936" y="2355726"/>
            <a:ext cx="216024" cy="23042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499992" y="2355726"/>
            <a:ext cx="216024" cy="23042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76056" y="3723878"/>
            <a:ext cx="181770" cy="9361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614366" y="4371950"/>
            <a:ext cx="181770"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118422" y="4155926"/>
            <a:ext cx="181770" cy="5040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660232" y="4443958"/>
            <a:ext cx="181770" cy="216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1297386" y="3003798"/>
            <a:ext cx="3562646" cy="0"/>
          </a:xfrm>
          <a:prstGeom prst="line">
            <a:avLst/>
          </a:prstGeom>
          <a:ln w="19050">
            <a:solidFill>
              <a:schemeClr val="accent6"/>
            </a:solidFill>
            <a:prstDash val="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268011" y="2788354"/>
            <a:ext cx="1143749" cy="215444"/>
          </a:xfrm>
          <a:prstGeom prst="rect">
            <a:avLst/>
          </a:prstGeom>
          <a:noFill/>
        </p:spPr>
        <p:txBody>
          <a:bodyPr wrap="square" rtlCol="0">
            <a:spAutoFit/>
          </a:bodyPr>
          <a:lstStyle/>
          <a:p>
            <a:r>
              <a:rPr lang="en-US" altLang="zh-CN" sz="800" dirty="0" smtClean="0">
                <a:solidFill>
                  <a:schemeClr val="accent6"/>
                </a:solidFill>
              </a:rPr>
              <a:t>Value = 22000 km</a:t>
            </a:r>
            <a:endParaRPr lang="zh-CN" altLang="en-US" sz="800" dirty="0">
              <a:solidFill>
                <a:schemeClr val="accent6"/>
              </a:solidFill>
            </a:endParaRPr>
          </a:p>
        </p:txBody>
      </p:sp>
      <p:cxnSp>
        <p:nvCxnSpPr>
          <p:cNvPr id="29" name="直接连接符 28"/>
          <p:cNvCxnSpPr/>
          <p:nvPr/>
        </p:nvCxnSpPr>
        <p:spPr>
          <a:xfrm>
            <a:off x="5004048" y="4299362"/>
            <a:ext cx="3096344" cy="0"/>
          </a:xfrm>
          <a:prstGeom prst="line">
            <a:avLst/>
          </a:prstGeom>
          <a:ln w="19050">
            <a:solidFill>
              <a:srgbClr val="FF0000"/>
            </a:solidFill>
            <a:prstDash val="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912803"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11</a:t>
            </a:r>
            <a:endParaRPr lang="zh-CN" altLang="en-US" dirty="0">
              <a:solidFill>
                <a:schemeClr val="bg1">
                  <a:lumMod val="95000"/>
                </a:schemeClr>
              </a:solidFill>
            </a:endParaRPr>
          </a:p>
        </p:txBody>
      </p:sp>
      <p:sp>
        <p:nvSpPr>
          <p:cNvPr id="31" name="TextBox 30"/>
          <p:cNvSpPr txBox="1"/>
          <p:nvPr/>
        </p:nvSpPr>
        <p:spPr>
          <a:xfrm>
            <a:off x="6439235"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12</a:t>
            </a:r>
            <a:endParaRPr lang="zh-CN" altLang="en-US" dirty="0">
              <a:solidFill>
                <a:schemeClr val="bg1">
                  <a:lumMod val="95000"/>
                </a:schemeClr>
              </a:solidFill>
            </a:endParaRPr>
          </a:p>
        </p:txBody>
      </p:sp>
      <p:sp>
        <p:nvSpPr>
          <p:cNvPr id="32" name="TextBox 31"/>
          <p:cNvSpPr txBox="1"/>
          <p:nvPr/>
        </p:nvSpPr>
        <p:spPr>
          <a:xfrm>
            <a:off x="6965667"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01</a:t>
            </a:r>
            <a:endParaRPr lang="zh-CN" altLang="en-US" dirty="0">
              <a:solidFill>
                <a:schemeClr val="bg1">
                  <a:lumMod val="95000"/>
                </a:schemeClr>
              </a:solidFill>
            </a:endParaRPr>
          </a:p>
        </p:txBody>
      </p:sp>
      <p:sp>
        <p:nvSpPr>
          <p:cNvPr id="33" name="TextBox 32"/>
          <p:cNvSpPr txBox="1"/>
          <p:nvPr/>
        </p:nvSpPr>
        <p:spPr>
          <a:xfrm>
            <a:off x="7498453" y="4702993"/>
            <a:ext cx="601939" cy="246221"/>
          </a:xfrm>
          <a:prstGeom prst="rect">
            <a:avLst/>
          </a:prstGeom>
          <a:noFill/>
        </p:spPr>
        <p:txBody>
          <a:bodyPr wrap="square" rtlCol="0">
            <a:spAutoFit/>
          </a:bodyPr>
          <a:lstStyle/>
          <a:p>
            <a:pPr algn="ctr"/>
            <a:r>
              <a:rPr lang="en-US" altLang="zh-CN" sz="1000" dirty="0" smtClean="0">
                <a:solidFill>
                  <a:schemeClr val="bg1">
                    <a:lumMod val="95000"/>
                  </a:schemeClr>
                </a:solidFill>
              </a:rPr>
              <a:t>02</a:t>
            </a:r>
            <a:endParaRPr lang="zh-CN" altLang="en-US" dirty="0">
              <a:solidFill>
                <a:schemeClr val="bg1">
                  <a:lumMod val="95000"/>
                </a:schemeClr>
              </a:solidFill>
            </a:endParaRPr>
          </a:p>
        </p:txBody>
      </p:sp>
      <p:sp>
        <p:nvSpPr>
          <p:cNvPr id="34" name="TextBox 33"/>
          <p:cNvSpPr txBox="1"/>
          <p:nvPr/>
        </p:nvSpPr>
        <p:spPr>
          <a:xfrm>
            <a:off x="7020273" y="4083918"/>
            <a:ext cx="1080120" cy="215444"/>
          </a:xfrm>
          <a:prstGeom prst="rect">
            <a:avLst/>
          </a:prstGeom>
          <a:noFill/>
        </p:spPr>
        <p:txBody>
          <a:bodyPr wrap="square" rtlCol="0">
            <a:spAutoFit/>
          </a:bodyPr>
          <a:lstStyle/>
          <a:p>
            <a:pPr algn="r"/>
            <a:r>
              <a:rPr lang="en-US" altLang="zh-CN" sz="800" dirty="0" smtClean="0">
                <a:solidFill>
                  <a:srgbClr val="FF0000"/>
                </a:solidFill>
              </a:rPr>
              <a:t>Value = 1800 km</a:t>
            </a:r>
            <a:endParaRPr lang="zh-CN" altLang="en-US" sz="800" dirty="0">
              <a:solidFill>
                <a:srgbClr val="FF0000"/>
              </a:solidFill>
            </a:endParaRPr>
          </a:p>
        </p:txBody>
      </p:sp>
      <p:sp>
        <p:nvSpPr>
          <p:cNvPr id="35" name="矩形 34"/>
          <p:cNvSpPr/>
          <p:nvPr/>
        </p:nvSpPr>
        <p:spPr>
          <a:xfrm>
            <a:off x="7164288" y="4299942"/>
            <a:ext cx="177534" cy="3600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7668344" y="4371950"/>
            <a:ext cx="175508" cy="2880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5436096" y="2017172"/>
            <a:ext cx="2664296" cy="1274658"/>
            <a:chOff x="5292080" y="1873156"/>
            <a:chExt cx="2664296" cy="1274658"/>
          </a:xfrm>
        </p:grpSpPr>
        <p:sp>
          <p:nvSpPr>
            <p:cNvPr id="40" name="TextBox 39"/>
            <p:cNvSpPr txBox="1"/>
            <p:nvPr/>
          </p:nvSpPr>
          <p:spPr>
            <a:xfrm>
              <a:off x="5292080" y="1873156"/>
              <a:ext cx="2088232" cy="307777"/>
            </a:xfrm>
            <a:prstGeom prst="rect">
              <a:avLst/>
            </a:prstGeom>
            <a:noFill/>
          </p:spPr>
          <p:txBody>
            <a:bodyPr wrap="square" rtlCol="0">
              <a:spAutoFit/>
            </a:bodyPr>
            <a:lstStyle/>
            <a:p>
              <a:r>
                <a:rPr lang="zh-CN" altLang="en-US" sz="1400" dirty="0" smtClean="0">
                  <a:solidFill>
                    <a:schemeClr val="bg1"/>
                  </a:solidFill>
                </a:rPr>
                <a:t>高管月飞行里程</a:t>
              </a:r>
              <a:endParaRPr lang="zh-CN" altLang="en-US" sz="1400" dirty="0">
                <a:solidFill>
                  <a:schemeClr val="bg1"/>
                </a:solidFill>
              </a:endParaRPr>
            </a:p>
          </p:txBody>
        </p:sp>
        <p:sp>
          <p:nvSpPr>
            <p:cNvPr id="41" name="TextBox 40"/>
            <p:cNvSpPr txBox="1"/>
            <p:nvPr/>
          </p:nvSpPr>
          <p:spPr>
            <a:xfrm>
              <a:off x="5292080" y="2377212"/>
              <a:ext cx="1224136" cy="338554"/>
            </a:xfrm>
            <a:prstGeom prst="rect">
              <a:avLst/>
            </a:prstGeom>
            <a:noFill/>
          </p:spPr>
          <p:txBody>
            <a:bodyPr wrap="square" rtlCol="0">
              <a:spAutoFit/>
            </a:bodyPr>
            <a:lstStyle/>
            <a:p>
              <a:r>
                <a:rPr lang="en-US" altLang="zh-CN" sz="1600" dirty="0" smtClean="0">
                  <a:solidFill>
                    <a:schemeClr val="accent1">
                      <a:lumMod val="20000"/>
                      <a:lumOff val="80000"/>
                    </a:schemeClr>
                  </a:solidFill>
                </a:rPr>
                <a:t>22000 km</a:t>
              </a:r>
              <a:endParaRPr lang="zh-CN" altLang="en-US" sz="1600" dirty="0">
                <a:solidFill>
                  <a:schemeClr val="accent1">
                    <a:lumMod val="20000"/>
                    <a:lumOff val="80000"/>
                  </a:schemeClr>
                </a:solidFill>
              </a:endParaRPr>
            </a:p>
          </p:txBody>
        </p:sp>
        <p:sp>
          <p:nvSpPr>
            <p:cNvPr id="42" name="TextBox 41"/>
            <p:cNvSpPr txBox="1"/>
            <p:nvPr/>
          </p:nvSpPr>
          <p:spPr>
            <a:xfrm>
              <a:off x="5292080" y="2809260"/>
              <a:ext cx="1440160" cy="338554"/>
            </a:xfrm>
            <a:prstGeom prst="rect">
              <a:avLst/>
            </a:prstGeom>
            <a:noFill/>
          </p:spPr>
          <p:txBody>
            <a:bodyPr wrap="square" rtlCol="0">
              <a:spAutoFit/>
            </a:bodyPr>
            <a:lstStyle/>
            <a:p>
              <a:r>
                <a:rPr lang="en-US" altLang="zh-CN" sz="1600" dirty="0" smtClean="0">
                  <a:solidFill>
                    <a:srgbClr val="FF0000"/>
                  </a:solidFill>
                </a:rPr>
                <a:t>1800 km</a:t>
              </a:r>
              <a:endParaRPr lang="zh-CN" altLang="en-US" sz="1600" dirty="0">
                <a:solidFill>
                  <a:srgbClr val="FF0000"/>
                </a:solidFill>
              </a:endParaRPr>
            </a:p>
          </p:txBody>
        </p:sp>
        <p:sp>
          <p:nvSpPr>
            <p:cNvPr id="43" name="圆角矩形 42"/>
            <p:cNvSpPr/>
            <p:nvPr/>
          </p:nvSpPr>
          <p:spPr>
            <a:xfrm>
              <a:off x="7308304" y="2402473"/>
              <a:ext cx="648072" cy="288032"/>
            </a:xfrm>
            <a:prstGeom prst="roundRect">
              <a:avLst>
                <a:gd name="adj" fmla="val 608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lumMod val="75000"/>
                      <a:lumOff val="25000"/>
                    </a:schemeClr>
                  </a:solidFill>
                </a:rPr>
                <a:t>正  常</a:t>
              </a:r>
              <a:endParaRPr lang="zh-CN" altLang="en-US" dirty="0">
                <a:solidFill>
                  <a:schemeClr val="tx1">
                    <a:lumMod val="75000"/>
                    <a:lumOff val="25000"/>
                  </a:schemeClr>
                </a:solidFill>
              </a:endParaRPr>
            </a:p>
          </p:txBody>
        </p:sp>
        <p:sp>
          <p:nvSpPr>
            <p:cNvPr id="44" name="圆角矩形 43"/>
            <p:cNvSpPr/>
            <p:nvPr/>
          </p:nvSpPr>
          <p:spPr>
            <a:xfrm>
              <a:off x="7308304" y="2834521"/>
              <a:ext cx="648072" cy="288032"/>
            </a:xfrm>
            <a:prstGeom prst="roundRect">
              <a:avLst>
                <a:gd name="adj" fmla="val 60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solidFill>
                </a:rPr>
                <a:t>危  险</a:t>
              </a:r>
              <a:endParaRPr lang="zh-CN" altLang="en-US" sz="1200" dirty="0">
                <a:solidFill>
                  <a:schemeClr val="bg1"/>
                </a:solidFill>
              </a:endParaRPr>
            </a:p>
          </p:txBody>
        </p:sp>
        <p:sp>
          <p:nvSpPr>
            <p:cNvPr id="45" name="TextBox 44"/>
            <p:cNvSpPr txBox="1"/>
            <p:nvPr/>
          </p:nvSpPr>
          <p:spPr>
            <a:xfrm>
              <a:off x="6300192" y="2377212"/>
              <a:ext cx="1224136" cy="338554"/>
            </a:xfrm>
            <a:prstGeom prst="rect">
              <a:avLst/>
            </a:prstGeom>
            <a:noFill/>
          </p:spPr>
          <p:txBody>
            <a:bodyPr wrap="square" rtlCol="0">
              <a:spAutoFit/>
            </a:bodyPr>
            <a:lstStyle/>
            <a:p>
              <a:r>
                <a:rPr lang="zh-CN" altLang="en-US" sz="1600" dirty="0" smtClean="0">
                  <a:solidFill>
                    <a:schemeClr val="accent1">
                      <a:lumMod val="20000"/>
                      <a:lumOff val="80000"/>
                    </a:schemeClr>
                  </a:solidFill>
                </a:rPr>
                <a:t>商务舱</a:t>
              </a:r>
              <a:endParaRPr lang="zh-CN" altLang="en-US" sz="1600" dirty="0">
                <a:solidFill>
                  <a:schemeClr val="accent1">
                    <a:lumMod val="20000"/>
                    <a:lumOff val="80000"/>
                  </a:schemeClr>
                </a:solidFill>
              </a:endParaRPr>
            </a:p>
          </p:txBody>
        </p:sp>
        <p:sp>
          <p:nvSpPr>
            <p:cNvPr id="46" name="TextBox 45"/>
            <p:cNvSpPr txBox="1"/>
            <p:nvPr/>
          </p:nvSpPr>
          <p:spPr>
            <a:xfrm>
              <a:off x="6300192" y="2809260"/>
              <a:ext cx="1224136" cy="338554"/>
            </a:xfrm>
            <a:prstGeom prst="rect">
              <a:avLst/>
            </a:prstGeom>
            <a:noFill/>
          </p:spPr>
          <p:txBody>
            <a:bodyPr wrap="square" rtlCol="0">
              <a:spAutoFit/>
            </a:bodyPr>
            <a:lstStyle/>
            <a:p>
              <a:r>
                <a:rPr lang="zh-CN" altLang="en-US" sz="1600" dirty="0" smtClean="0">
                  <a:solidFill>
                    <a:schemeClr val="accent1">
                      <a:lumMod val="20000"/>
                      <a:lumOff val="80000"/>
                    </a:schemeClr>
                  </a:solidFill>
                </a:rPr>
                <a:t>经济舱</a:t>
              </a:r>
              <a:endParaRPr lang="zh-CN" altLang="en-US" sz="1600" dirty="0">
                <a:solidFill>
                  <a:schemeClr val="accent1">
                    <a:lumMod val="20000"/>
                    <a:lumOff val="80000"/>
                  </a:schemeClr>
                </a:solidFill>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4.jpg"/>
          <p:cNvPicPr>
            <a:picLocks noChangeAspect="1"/>
          </p:cNvPicPr>
          <p:nvPr/>
        </p:nvPicPr>
        <p:blipFill>
          <a:blip r:embed="rId1" cstate="print"/>
          <a:stretch>
            <a:fillRect/>
          </a:stretch>
        </p:blipFill>
        <p:spPr>
          <a:xfrm>
            <a:off x="0" y="0"/>
            <a:ext cx="9143999" cy="5143500"/>
          </a:xfrm>
          <a:prstGeom prst="rect">
            <a:avLst/>
          </a:prstGeom>
        </p:spPr>
      </p:pic>
      <p:pic>
        <p:nvPicPr>
          <p:cNvPr id="5" name="图片 4" descr="无文字正方形.png"/>
          <p:cNvPicPr>
            <a:picLocks noChangeAspect="1"/>
          </p:cNvPicPr>
          <p:nvPr/>
        </p:nvPicPr>
        <p:blipFill>
          <a:blip r:embed="rId2" cstate="print"/>
          <a:stretch>
            <a:fillRect/>
          </a:stretch>
        </p:blipFill>
        <p:spPr>
          <a:xfrm>
            <a:off x="8460432" y="195486"/>
            <a:ext cx="432048" cy="432048"/>
          </a:xfrm>
          <a:prstGeom prst="rect">
            <a:avLst/>
          </a:prstGeom>
        </p:spPr>
      </p:pic>
      <p:cxnSp>
        <p:nvCxnSpPr>
          <p:cNvPr id="6" name="直接连接符 5"/>
          <p:cNvCxnSpPr/>
          <p:nvPr/>
        </p:nvCxnSpPr>
        <p:spPr>
          <a:xfrm>
            <a:off x="683568" y="1923678"/>
            <a:ext cx="7848872" cy="0"/>
          </a:xfrm>
          <a:prstGeom prst="line">
            <a:avLst/>
          </a:prstGeom>
          <a:ln w="31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83568" y="2427734"/>
            <a:ext cx="7848872"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83568" y="2931790"/>
            <a:ext cx="7848872"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83568" y="3435846"/>
            <a:ext cx="7848872"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83568" y="3939902"/>
            <a:ext cx="7848872"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79912" y="843558"/>
            <a:ext cx="1728192" cy="461665"/>
          </a:xfrm>
          <a:prstGeom prst="rect">
            <a:avLst/>
          </a:prstGeom>
          <a:noFill/>
        </p:spPr>
        <p:txBody>
          <a:bodyPr wrap="square" rtlCol="0">
            <a:spAutoFit/>
          </a:bodyPr>
          <a:lstStyle/>
          <a:p>
            <a:pPr algn="ctr"/>
            <a:r>
              <a:rPr lang="zh-CN" altLang="en-US" sz="2400" dirty="0" smtClean="0">
                <a:solidFill>
                  <a:schemeClr val="bg1">
                    <a:lumMod val="85000"/>
                  </a:schemeClr>
                </a:solidFill>
                <a:latin typeface="方正兰亭刊黑_GBK" panose="02000000000000000000" pitchFamily="2" charset="-122"/>
                <a:ea typeface="方正兰亭刊黑_GBK" panose="02000000000000000000" pitchFamily="2" charset="-122"/>
              </a:rPr>
              <a:t>风</a:t>
            </a:r>
            <a:r>
              <a:rPr lang="zh-CN" altLang="en-US" sz="2400" dirty="0" smtClean="0">
                <a:solidFill>
                  <a:schemeClr val="bg1"/>
                </a:solidFill>
                <a:latin typeface="方正兰亭刊黑_GBK" panose="02000000000000000000" pitchFamily="2" charset="-122"/>
                <a:ea typeface="方正兰亭刊黑_GBK" panose="02000000000000000000" pitchFamily="2" charset="-122"/>
              </a:rPr>
              <a:t> </a:t>
            </a:r>
            <a:r>
              <a:rPr lang="zh-CN" altLang="en-US" sz="2400" dirty="0" smtClean="0">
                <a:solidFill>
                  <a:schemeClr val="bg1">
                    <a:lumMod val="95000"/>
                  </a:schemeClr>
                </a:solidFill>
                <a:latin typeface="方正兰亭刊黑_GBK" panose="02000000000000000000" pitchFamily="2" charset="-122"/>
                <a:ea typeface="方正兰亭刊黑_GBK" panose="02000000000000000000" pitchFamily="2" charset="-122"/>
              </a:rPr>
              <a:t>险</a:t>
            </a:r>
            <a:r>
              <a:rPr lang="zh-CN" altLang="en-US" sz="2400" dirty="0" smtClean="0">
                <a:solidFill>
                  <a:schemeClr val="bg1"/>
                </a:solidFill>
                <a:latin typeface="方正兰亭刊黑_GBK" panose="02000000000000000000" pitchFamily="2" charset="-122"/>
                <a:ea typeface="方正兰亭刊黑_GBK" panose="02000000000000000000" pitchFamily="2" charset="-122"/>
              </a:rPr>
              <a:t> 分 析</a:t>
            </a:r>
            <a:endParaRPr lang="zh-CN" altLang="en-US" sz="2400" dirty="0">
              <a:solidFill>
                <a:schemeClr val="bg1"/>
              </a:solidFill>
              <a:latin typeface="方正兰亭刊黑_GBK" panose="02000000000000000000" pitchFamily="2" charset="-122"/>
              <a:ea typeface="方正兰亭刊黑_GBK" panose="02000000000000000000" pitchFamily="2" charset="-122"/>
            </a:endParaRPr>
          </a:p>
        </p:txBody>
      </p:sp>
      <p:sp>
        <p:nvSpPr>
          <p:cNvPr id="13" name="TextBox 12"/>
          <p:cNvSpPr txBox="1"/>
          <p:nvPr/>
        </p:nvSpPr>
        <p:spPr>
          <a:xfrm>
            <a:off x="683568" y="1635646"/>
            <a:ext cx="936104" cy="276999"/>
          </a:xfrm>
          <a:prstGeom prst="rect">
            <a:avLst/>
          </a:prstGeom>
          <a:noFill/>
        </p:spPr>
        <p:txBody>
          <a:bodyPr wrap="square" rtlCol="0">
            <a:spAutoFit/>
          </a:bodyPr>
          <a:lstStyle/>
          <a:p>
            <a:pPr algn="just"/>
            <a:r>
              <a:rPr lang="en-US" altLang="zh-CN" sz="1200" dirty="0" smtClean="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rPr>
              <a:t>Type name</a:t>
            </a:r>
            <a:endParaRPr lang="zh-CN" altLang="en-US" sz="1200" dirty="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4" name="TextBox 13"/>
          <p:cNvSpPr txBox="1"/>
          <p:nvPr/>
        </p:nvSpPr>
        <p:spPr>
          <a:xfrm>
            <a:off x="4499992" y="1635646"/>
            <a:ext cx="936104" cy="276999"/>
          </a:xfrm>
          <a:prstGeom prst="rect">
            <a:avLst/>
          </a:prstGeom>
          <a:noFill/>
        </p:spPr>
        <p:txBody>
          <a:bodyPr wrap="square" rtlCol="0">
            <a:spAutoFit/>
          </a:bodyPr>
          <a:lstStyle/>
          <a:p>
            <a:pPr algn="just"/>
            <a:r>
              <a:rPr lang="en-US" altLang="zh-CN" sz="1200" dirty="0" smtClean="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rPr>
              <a:t>Score</a:t>
            </a:r>
            <a:endParaRPr lang="zh-CN" altLang="en-US" sz="1200" dirty="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5" name="TextBox 14"/>
          <p:cNvSpPr txBox="1"/>
          <p:nvPr/>
        </p:nvSpPr>
        <p:spPr>
          <a:xfrm>
            <a:off x="6084168" y="1635646"/>
            <a:ext cx="936104" cy="276999"/>
          </a:xfrm>
          <a:prstGeom prst="rect">
            <a:avLst/>
          </a:prstGeom>
          <a:noFill/>
        </p:spPr>
        <p:txBody>
          <a:bodyPr wrap="square" rtlCol="0">
            <a:spAutoFit/>
          </a:bodyPr>
          <a:lstStyle/>
          <a:p>
            <a:pPr algn="just"/>
            <a:r>
              <a:rPr lang="en-US" altLang="zh-CN" sz="1200" dirty="0" smtClean="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rPr>
              <a:t>Level</a:t>
            </a:r>
            <a:endParaRPr lang="zh-CN" altLang="en-US" sz="1200" dirty="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6" name="TextBox 15"/>
          <p:cNvSpPr txBox="1"/>
          <p:nvPr/>
        </p:nvSpPr>
        <p:spPr>
          <a:xfrm>
            <a:off x="7524328" y="1635646"/>
            <a:ext cx="936104" cy="276999"/>
          </a:xfrm>
          <a:prstGeom prst="rect">
            <a:avLst/>
          </a:prstGeom>
          <a:noFill/>
        </p:spPr>
        <p:txBody>
          <a:bodyPr wrap="square" rtlCol="0">
            <a:spAutoFit/>
          </a:bodyPr>
          <a:lstStyle/>
          <a:p>
            <a:pPr algn="just"/>
            <a:r>
              <a:rPr lang="en-US" altLang="zh-CN" sz="1200" dirty="0" smtClean="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rPr>
              <a:t>Trend</a:t>
            </a:r>
            <a:endParaRPr lang="zh-CN" altLang="en-US" sz="1200" dirty="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7" name="TextBox 16"/>
          <p:cNvSpPr txBox="1"/>
          <p:nvPr/>
        </p:nvSpPr>
        <p:spPr>
          <a:xfrm>
            <a:off x="683568" y="2139702"/>
            <a:ext cx="1368152" cy="276999"/>
          </a:xfrm>
          <a:prstGeom prst="rect">
            <a:avLst/>
          </a:prstGeom>
          <a:noFill/>
        </p:spPr>
        <p:txBody>
          <a:bodyPr wrap="square" rtlCol="0">
            <a:spAutoFit/>
          </a:bodyPr>
          <a:lstStyle/>
          <a:p>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企业健康指数</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8" name="TextBox 17"/>
          <p:cNvSpPr txBox="1"/>
          <p:nvPr/>
        </p:nvSpPr>
        <p:spPr>
          <a:xfrm>
            <a:off x="2843808" y="2139702"/>
            <a:ext cx="720080" cy="276999"/>
          </a:xfrm>
          <a:prstGeom prst="rect">
            <a:avLst/>
          </a:prstGeom>
          <a:noFill/>
        </p:spPr>
        <p:txBody>
          <a:bodyPr wrap="square" rtlCol="0">
            <a:spAutoFit/>
          </a:bodyPr>
          <a:lstStyle/>
          <a:p>
            <a:pPr algn="ctr"/>
            <a:r>
              <a:rPr lang="en-US" altLang="zh-CN" sz="1200" dirty="0" smtClean="0">
                <a:solidFill>
                  <a:schemeClr val="bg1">
                    <a:lumMod val="95000"/>
                  </a:schemeClr>
                </a:solidFill>
                <a:ea typeface="方正兰亭刊黑_GBK" panose="02000000000000000000" pitchFamily="2" charset="-122"/>
              </a:rPr>
              <a:t>10</a:t>
            </a: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月</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9" name="TextBox 18"/>
          <p:cNvSpPr txBox="1"/>
          <p:nvPr/>
        </p:nvSpPr>
        <p:spPr>
          <a:xfrm>
            <a:off x="2915816" y="1635646"/>
            <a:ext cx="936104" cy="276999"/>
          </a:xfrm>
          <a:prstGeom prst="rect">
            <a:avLst/>
          </a:prstGeom>
          <a:noFill/>
        </p:spPr>
        <p:txBody>
          <a:bodyPr wrap="square" rtlCol="0">
            <a:spAutoFit/>
          </a:bodyPr>
          <a:lstStyle/>
          <a:p>
            <a:pPr algn="just"/>
            <a:r>
              <a:rPr lang="en-US" altLang="zh-CN" sz="1200" dirty="0" smtClean="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rPr>
              <a:t>Month</a:t>
            </a:r>
            <a:endParaRPr lang="zh-CN" altLang="en-US" sz="1200" dirty="0">
              <a:solidFill>
                <a:schemeClr val="bg1">
                  <a:lumMod val="9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0" name="TextBox 19"/>
          <p:cNvSpPr txBox="1"/>
          <p:nvPr/>
        </p:nvSpPr>
        <p:spPr>
          <a:xfrm>
            <a:off x="4427984" y="2139702"/>
            <a:ext cx="720080" cy="276999"/>
          </a:xfrm>
          <a:prstGeom prst="rect">
            <a:avLst/>
          </a:prstGeom>
          <a:noFill/>
        </p:spPr>
        <p:txBody>
          <a:bodyPr wrap="square" rtlCol="0">
            <a:spAutoFit/>
          </a:bodyPr>
          <a:lstStyle/>
          <a:p>
            <a:pPr algn="ctr"/>
            <a:r>
              <a:rPr lang="en-US" altLang="zh-CN" sz="1200" dirty="0" smtClean="0">
                <a:solidFill>
                  <a:schemeClr val="bg1">
                    <a:lumMod val="95000"/>
                  </a:schemeClr>
                </a:solidFill>
                <a:ea typeface="方正兰亭刊黑_GBK" panose="02000000000000000000" pitchFamily="2" charset="-122"/>
              </a:rPr>
              <a:t>78</a:t>
            </a:r>
            <a:endParaRPr lang="zh-CN" altLang="en-US" sz="1600" dirty="0">
              <a:solidFill>
                <a:schemeClr val="bg1">
                  <a:lumMod val="95000"/>
                </a:schemeClr>
              </a:solidFill>
              <a:ea typeface="方正兰亭刊黑_GBK" panose="02000000000000000000" pitchFamily="2" charset="-122"/>
            </a:endParaRPr>
          </a:p>
        </p:txBody>
      </p:sp>
      <p:sp>
        <p:nvSpPr>
          <p:cNvPr id="21" name="TextBox 20"/>
          <p:cNvSpPr txBox="1"/>
          <p:nvPr/>
        </p:nvSpPr>
        <p:spPr>
          <a:xfrm>
            <a:off x="5868144" y="2139702"/>
            <a:ext cx="1008112" cy="276999"/>
          </a:xfrm>
          <a:prstGeom prst="rect">
            <a:avLst/>
          </a:prstGeom>
          <a:noFill/>
        </p:spPr>
        <p:txBody>
          <a:bodyPr wrap="square" rtlCol="0">
            <a:spAutoFit/>
          </a:bodyPr>
          <a:lstStyle/>
          <a:p>
            <a:pPr algn="ct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二级</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2" name="TextBox 21"/>
          <p:cNvSpPr txBox="1"/>
          <p:nvPr/>
        </p:nvSpPr>
        <p:spPr>
          <a:xfrm>
            <a:off x="7308304" y="2139702"/>
            <a:ext cx="1008112" cy="276999"/>
          </a:xfrm>
          <a:prstGeom prst="rect">
            <a:avLst/>
          </a:prstGeom>
          <a:noFill/>
        </p:spPr>
        <p:txBody>
          <a:bodyPr wrap="square" rtlCol="0">
            <a:spAutoFit/>
          </a:bodyPr>
          <a:lstStyle/>
          <a:p>
            <a:pPr algn="ct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保持平稳</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3" name="TextBox 22"/>
          <p:cNvSpPr txBox="1"/>
          <p:nvPr/>
        </p:nvSpPr>
        <p:spPr>
          <a:xfrm>
            <a:off x="683568" y="2643758"/>
            <a:ext cx="1368152" cy="276999"/>
          </a:xfrm>
          <a:prstGeom prst="rect">
            <a:avLst/>
          </a:prstGeom>
          <a:noFill/>
        </p:spPr>
        <p:txBody>
          <a:bodyPr wrap="square" rtlCol="0">
            <a:spAutoFit/>
          </a:bodyPr>
          <a:lstStyle/>
          <a:p>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企业信用风险</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4" name="TextBox 23"/>
          <p:cNvSpPr txBox="1"/>
          <p:nvPr/>
        </p:nvSpPr>
        <p:spPr>
          <a:xfrm>
            <a:off x="2843808" y="2643758"/>
            <a:ext cx="720080" cy="276999"/>
          </a:xfrm>
          <a:prstGeom prst="rect">
            <a:avLst/>
          </a:prstGeom>
          <a:noFill/>
        </p:spPr>
        <p:txBody>
          <a:bodyPr wrap="square" rtlCol="0">
            <a:spAutoFit/>
          </a:bodyPr>
          <a:lstStyle/>
          <a:p>
            <a:pPr algn="ctr"/>
            <a:r>
              <a:rPr lang="en-US" altLang="zh-CN" sz="1200" dirty="0" smtClean="0">
                <a:solidFill>
                  <a:schemeClr val="bg1">
                    <a:lumMod val="95000"/>
                  </a:schemeClr>
                </a:solidFill>
                <a:ea typeface="方正兰亭刊黑_GBK" panose="02000000000000000000" pitchFamily="2" charset="-122"/>
              </a:rPr>
              <a:t>10</a:t>
            </a: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月</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5" name="TextBox 24"/>
          <p:cNvSpPr txBox="1"/>
          <p:nvPr/>
        </p:nvSpPr>
        <p:spPr>
          <a:xfrm>
            <a:off x="4427984" y="2643758"/>
            <a:ext cx="720080" cy="276999"/>
          </a:xfrm>
          <a:prstGeom prst="rect">
            <a:avLst/>
          </a:prstGeom>
          <a:noFill/>
        </p:spPr>
        <p:txBody>
          <a:bodyPr wrap="square" rtlCol="0">
            <a:spAutoFit/>
          </a:bodyPr>
          <a:lstStyle/>
          <a:p>
            <a:pPr algn="ctr"/>
            <a:r>
              <a:rPr lang="en-US" altLang="zh-CN" sz="1200" dirty="0" smtClean="0">
                <a:solidFill>
                  <a:schemeClr val="bg1">
                    <a:lumMod val="95000"/>
                  </a:schemeClr>
                </a:solidFill>
                <a:ea typeface="方正兰亭刊黑_GBK" panose="02000000000000000000" pitchFamily="2" charset="-122"/>
              </a:rPr>
              <a:t>28</a:t>
            </a:r>
            <a:endParaRPr lang="zh-CN" altLang="en-US" sz="1600" dirty="0">
              <a:solidFill>
                <a:schemeClr val="bg1">
                  <a:lumMod val="95000"/>
                </a:schemeClr>
              </a:solidFill>
              <a:ea typeface="方正兰亭刊黑_GBK" panose="02000000000000000000" pitchFamily="2" charset="-122"/>
            </a:endParaRPr>
          </a:p>
        </p:txBody>
      </p:sp>
      <p:sp>
        <p:nvSpPr>
          <p:cNvPr id="26" name="TextBox 25"/>
          <p:cNvSpPr txBox="1"/>
          <p:nvPr/>
        </p:nvSpPr>
        <p:spPr>
          <a:xfrm>
            <a:off x="5868144" y="2643758"/>
            <a:ext cx="1008112" cy="276999"/>
          </a:xfrm>
          <a:prstGeom prst="rect">
            <a:avLst/>
          </a:prstGeom>
          <a:noFill/>
        </p:spPr>
        <p:txBody>
          <a:bodyPr wrap="square" rtlCol="0">
            <a:spAutoFit/>
          </a:bodyPr>
          <a:lstStyle/>
          <a:p>
            <a:pPr algn="ct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四级</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7" name="TextBox 26"/>
          <p:cNvSpPr txBox="1"/>
          <p:nvPr/>
        </p:nvSpPr>
        <p:spPr>
          <a:xfrm>
            <a:off x="7308304" y="2643758"/>
            <a:ext cx="1008112" cy="276999"/>
          </a:xfrm>
          <a:prstGeom prst="rect">
            <a:avLst/>
          </a:prstGeom>
          <a:noFill/>
        </p:spPr>
        <p:txBody>
          <a:bodyPr wrap="square" rtlCol="0">
            <a:spAutoFit/>
          </a:bodyPr>
          <a:lstStyle/>
          <a:p>
            <a:pPr algn="ct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保持平稳</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8" name="TextBox 27"/>
          <p:cNvSpPr txBox="1"/>
          <p:nvPr/>
        </p:nvSpPr>
        <p:spPr>
          <a:xfrm>
            <a:off x="683568" y="3147814"/>
            <a:ext cx="1368152" cy="276999"/>
          </a:xfrm>
          <a:prstGeom prst="rect">
            <a:avLst/>
          </a:prstGeom>
          <a:noFill/>
        </p:spPr>
        <p:txBody>
          <a:bodyPr wrap="square" rtlCol="0">
            <a:spAutoFit/>
          </a:bodyPr>
          <a:lstStyle/>
          <a:p>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企业创新能力</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29" name="TextBox 28"/>
          <p:cNvSpPr txBox="1"/>
          <p:nvPr/>
        </p:nvSpPr>
        <p:spPr>
          <a:xfrm>
            <a:off x="2843808" y="3147814"/>
            <a:ext cx="720080" cy="276999"/>
          </a:xfrm>
          <a:prstGeom prst="rect">
            <a:avLst/>
          </a:prstGeom>
          <a:noFill/>
        </p:spPr>
        <p:txBody>
          <a:bodyPr wrap="square" rtlCol="0">
            <a:spAutoFit/>
          </a:bodyPr>
          <a:lstStyle/>
          <a:p>
            <a:pPr algn="ctr"/>
            <a:r>
              <a:rPr lang="en-US" altLang="zh-CN" sz="1200" dirty="0" smtClean="0">
                <a:solidFill>
                  <a:schemeClr val="bg1">
                    <a:lumMod val="95000"/>
                  </a:schemeClr>
                </a:solidFill>
                <a:ea typeface="方正兰亭刊黑_GBK" panose="02000000000000000000" pitchFamily="2" charset="-122"/>
              </a:rPr>
              <a:t>10</a:t>
            </a: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月</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30" name="TextBox 29"/>
          <p:cNvSpPr txBox="1"/>
          <p:nvPr/>
        </p:nvSpPr>
        <p:spPr>
          <a:xfrm>
            <a:off x="4427984" y="3147814"/>
            <a:ext cx="720080" cy="276999"/>
          </a:xfrm>
          <a:prstGeom prst="rect">
            <a:avLst/>
          </a:prstGeom>
          <a:noFill/>
        </p:spPr>
        <p:txBody>
          <a:bodyPr wrap="square" rtlCol="0">
            <a:spAutoFit/>
          </a:bodyPr>
          <a:lstStyle/>
          <a:p>
            <a:pPr algn="ctr"/>
            <a:r>
              <a:rPr lang="en-US" altLang="zh-CN" sz="1200" dirty="0" smtClean="0">
                <a:solidFill>
                  <a:schemeClr val="bg1">
                    <a:lumMod val="95000"/>
                  </a:schemeClr>
                </a:solidFill>
                <a:ea typeface="方正兰亭刊黑_GBK" panose="02000000000000000000" pitchFamily="2" charset="-122"/>
              </a:rPr>
              <a:t>82</a:t>
            </a:r>
            <a:endParaRPr lang="zh-CN" altLang="en-US" sz="1600" dirty="0">
              <a:solidFill>
                <a:schemeClr val="bg1">
                  <a:lumMod val="95000"/>
                </a:schemeClr>
              </a:solidFill>
              <a:ea typeface="方正兰亭刊黑_GBK" panose="02000000000000000000" pitchFamily="2" charset="-122"/>
            </a:endParaRPr>
          </a:p>
        </p:txBody>
      </p:sp>
      <p:sp>
        <p:nvSpPr>
          <p:cNvPr id="31" name="TextBox 30"/>
          <p:cNvSpPr txBox="1"/>
          <p:nvPr/>
        </p:nvSpPr>
        <p:spPr>
          <a:xfrm>
            <a:off x="5868144" y="3147814"/>
            <a:ext cx="1008112" cy="276999"/>
          </a:xfrm>
          <a:prstGeom prst="rect">
            <a:avLst/>
          </a:prstGeom>
          <a:noFill/>
        </p:spPr>
        <p:txBody>
          <a:bodyPr wrap="square" rtlCol="0">
            <a:spAutoFit/>
          </a:bodyPr>
          <a:lstStyle/>
          <a:p>
            <a:pPr algn="ct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二级</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32" name="TextBox 31"/>
          <p:cNvSpPr txBox="1"/>
          <p:nvPr/>
        </p:nvSpPr>
        <p:spPr>
          <a:xfrm>
            <a:off x="7308304" y="3147814"/>
            <a:ext cx="1008112" cy="276999"/>
          </a:xfrm>
          <a:prstGeom prst="rect">
            <a:avLst/>
          </a:prstGeom>
          <a:noFill/>
        </p:spPr>
        <p:txBody>
          <a:bodyPr wrap="square" rtlCol="0">
            <a:spAutoFit/>
          </a:bodyPr>
          <a:lstStyle/>
          <a:p>
            <a:pPr algn="ct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上升趋势</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33" name="TextBox 32"/>
          <p:cNvSpPr txBox="1"/>
          <p:nvPr/>
        </p:nvSpPr>
        <p:spPr>
          <a:xfrm>
            <a:off x="683568" y="3651870"/>
            <a:ext cx="1368152" cy="276999"/>
          </a:xfrm>
          <a:prstGeom prst="rect">
            <a:avLst/>
          </a:prstGeom>
          <a:noFill/>
        </p:spPr>
        <p:txBody>
          <a:bodyPr wrap="square" rtlCol="0">
            <a:spAutoFit/>
          </a:bodyPr>
          <a:lstStyle/>
          <a:p>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企业运营指数</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34" name="TextBox 33"/>
          <p:cNvSpPr txBox="1"/>
          <p:nvPr/>
        </p:nvSpPr>
        <p:spPr>
          <a:xfrm>
            <a:off x="2843808" y="3651870"/>
            <a:ext cx="720080" cy="276999"/>
          </a:xfrm>
          <a:prstGeom prst="rect">
            <a:avLst/>
          </a:prstGeom>
          <a:noFill/>
        </p:spPr>
        <p:txBody>
          <a:bodyPr wrap="square" rtlCol="0">
            <a:spAutoFit/>
          </a:bodyPr>
          <a:lstStyle/>
          <a:p>
            <a:pPr algn="ctr"/>
            <a:r>
              <a:rPr lang="en-US" altLang="zh-CN" sz="1200" dirty="0" smtClean="0">
                <a:solidFill>
                  <a:schemeClr val="bg1">
                    <a:lumMod val="95000"/>
                  </a:schemeClr>
                </a:solidFill>
                <a:ea typeface="方正兰亭刊黑_GBK" panose="02000000000000000000" pitchFamily="2" charset="-122"/>
              </a:rPr>
              <a:t>10</a:t>
            </a: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月</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35" name="TextBox 34"/>
          <p:cNvSpPr txBox="1"/>
          <p:nvPr/>
        </p:nvSpPr>
        <p:spPr>
          <a:xfrm>
            <a:off x="4427984" y="3651870"/>
            <a:ext cx="720080" cy="276999"/>
          </a:xfrm>
          <a:prstGeom prst="rect">
            <a:avLst/>
          </a:prstGeom>
          <a:noFill/>
        </p:spPr>
        <p:txBody>
          <a:bodyPr wrap="square" rtlCol="0">
            <a:spAutoFit/>
          </a:bodyPr>
          <a:lstStyle/>
          <a:p>
            <a:pPr algn="ctr"/>
            <a:r>
              <a:rPr lang="en-US" altLang="zh-CN" sz="1200" dirty="0" smtClean="0">
                <a:solidFill>
                  <a:schemeClr val="bg1">
                    <a:lumMod val="95000"/>
                  </a:schemeClr>
                </a:solidFill>
                <a:ea typeface="方正兰亭刊黑_GBK" panose="02000000000000000000" pitchFamily="2" charset="-122"/>
              </a:rPr>
              <a:t>62</a:t>
            </a:r>
            <a:endParaRPr lang="zh-CN" altLang="en-US" sz="1600" dirty="0">
              <a:solidFill>
                <a:schemeClr val="bg1">
                  <a:lumMod val="95000"/>
                </a:schemeClr>
              </a:solidFill>
              <a:ea typeface="方正兰亭刊黑_GBK" panose="02000000000000000000" pitchFamily="2" charset="-122"/>
            </a:endParaRPr>
          </a:p>
        </p:txBody>
      </p:sp>
      <p:sp>
        <p:nvSpPr>
          <p:cNvPr id="36" name="TextBox 35"/>
          <p:cNvSpPr txBox="1"/>
          <p:nvPr/>
        </p:nvSpPr>
        <p:spPr>
          <a:xfrm>
            <a:off x="5868144" y="3651870"/>
            <a:ext cx="1008112" cy="276999"/>
          </a:xfrm>
          <a:prstGeom prst="rect">
            <a:avLst/>
          </a:prstGeom>
          <a:noFill/>
        </p:spPr>
        <p:txBody>
          <a:bodyPr wrap="square" rtlCol="0">
            <a:spAutoFit/>
          </a:bodyPr>
          <a:lstStyle/>
          <a:p>
            <a:pPr algn="ct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三级</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37" name="TextBox 36"/>
          <p:cNvSpPr txBox="1"/>
          <p:nvPr/>
        </p:nvSpPr>
        <p:spPr>
          <a:xfrm>
            <a:off x="7308304" y="3651870"/>
            <a:ext cx="1008112" cy="276999"/>
          </a:xfrm>
          <a:prstGeom prst="rect">
            <a:avLst/>
          </a:prstGeom>
          <a:noFill/>
        </p:spPr>
        <p:txBody>
          <a:bodyPr wrap="square" rtlCol="0">
            <a:spAutoFit/>
          </a:bodyPr>
          <a:lstStyle/>
          <a:p>
            <a:pPr algn="ctr"/>
            <a:r>
              <a:rPr lang="zh-CN" altLang="en-US" sz="1200" dirty="0" smtClean="0">
                <a:solidFill>
                  <a:schemeClr val="bg1">
                    <a:lumMod val="95000"/>
                  </a:schemeClr>
                </a:solidFill>
                <a:latin typeface="方正兰亭刊黑_GBK" panose="02000000000000000000" pitchFamily="2" charset="-122"/>
                <a:ea typeface="方正兰亭刊黑_GBK" panose="02000000000000000000" pitchFamily="2" charset="-122"/>
              </a:rPr>
              <a:t>上升趋势</a:t>
            </a:r>
            <a:endParaRPr lang="zh-CN" altLang="en-US" sz="1600"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59832" y="2139702"/>
            <a:ext cx="3168352" cy="769441"/>
          </a:xfrm>
          <a:prstGeom prst="rect">
            <a:avLst/>
          </a:prstGeom>
          <a:noFill/>
        </p:spPr>
        <p:txBody>
          <a:bodyPr wrap="square" rtlCol="0">
            <a:spAutoFit/>
          </a:bodyPr>
          <a:lstStyle/>
          <a:p>
            <a:pPr algn="ctr"/>
            <a:r>
              <a:rPr lang="zh-CN" altLang="en-US" sz="4400" b="1" dirty="0" smtClean="0">
                <a:solidFill>
                  <a:schemeClr val="bg1"/>
                </a:solidFill>
              </a:rPr>
              <a:t>案 例 说 明</a:t>
            </a:r>
            <a:endParaRPr lang="zh-CN" altLang="en-US" sz="2400" b="1" dirty="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ocuments\Pictures\捕获.JPG"/>
          <p:cNvPicPr>
            <a:picLocks noChangeAspect="1" noChangeArrowheads="1"/>
          </p:cNvPicPr>
          <p:nvPr/>
        </p:nvPicPr>
        <p:blipFill>
          <a:blip r:embed="rId1" cstate="print"/>
          <a:srcRect/>
          <a:stretch>
            <a:fillRect/>
          </a:stretch>
        </p:blipFill>
        <p:spPr bwMode="auto">
          <a:xfrm>
            <a:off x="0" y="7851"/>
            <a:ext cx="9144000" cy="5135649"/>
          </a:xfrm>
          <a:prstGeom prst="rect">
            <a:avLst/>
          </a:prstGeom>
          <a:noFill/>
        </p:spPr>
      </p:pic>
      <p:sp>
        <p:nvSpPr>
          <p:cNvPr id="5" name="矩形 4"/>
          <p:cNvSpPr/>
          <p:nvPr/>
        </p:nvSpPr>
        <p:spPr>
          <a:xfrm>
            <a:off x="0" y="0"/>
            <a:ext cx="9144000" cy="51435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627784" y="1997427"/>
            <a:ext cx="4104456" cy="646331"/>
          </a:xfrm>
          <a:prstGeom prst="rect">
            <a:avLst/>
          </a:prstGeom>
          <a:noFill/>
        </p:spPr>
        <p:txBody>
          <a:bodyPr wrap="square" rtlCol="0">
            <a:spAutoFit/>
          </a:bodyPr>
          <a:lstStyle/>
          <a:p>
            <a:pPr algn="ctr"/>
            <a:r>
              <a:rPr lang="zh-CN" altLang="en-US" sz="3600" b="1" dirty="0" smtClean="0">
                <a:solidFill>
                  <a:schemeClr val="bg1">
                    <a:lumMod val="95000"/>
                  </a:schemeClr>
                </a:solidFill>
                <a:latin typeface="方正兰亭刊黑_GBK" panose="02000000000000000000" pitchFamily="2" charset="-122"/>
                <a:ea typeface="方正兰亭刊黑_GBK" panose="02000000000000000000" pitchFamily="2" charset="-122"/>
              </a:rPr>
              <a:t>庄吉集团有限公司</a:t>
            </a:r>
            <a:endParaRPr lang="zh-CN" altLang="en-US" b="1"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7" name="TextBox 6"/>
          <p:cNvSpPr txBox="1"/>
          <p:nvPr/>
        </p:nvSpPr>
        <p:spPr>
          <a:xfrm>
            <a:off x="2771800" y="2571750"/>
            <a:ext cx="3744416" cy="369332"/>
          </a:xfrm>
          <a:prstGeom prst="rect">
            <a:avLst/>
          </a:prstGeom>
          <a:noFill/>
        </p:spPr>
        <p:txBody>
          <a:bodyPr wrap="square" rtlCol="0">
            <a:spAutoFit/>
          </a:bodyPr>
          <a:lstStyle/>
          <a:p>
            <a:pPr algn="ctr"/>
            <a:r>
              <a:rPr lang="en-US" altLang="zh-CN" b="1" dirty="0" smtClean="0">
                <a:solidFill>
                  <a:srgbClr val="FFBE00"/>
                </a:solidFill>
                <a:ea typeface="方正兰亭刊黑_GBK" panose="02000000000000000000" pitchFamily="2" charset="-122"/>
              </a:rPr>
              <a:t>300</a:t>
            </a:r>
            <a:r>
              <a:rPr lang="zh-CN" altLang="en-US" b="1" dirty="0" smtClean="0">
                <a:solidFill>
                  <a:srgbClr val="FFBE00"/>
                </a:solidFill>
                <a:latin typeface="方正兰亭刊黑_GBK" panose="02000000000000000000" pitchFamily="2" charset="-122"/>
                <a:ea typeface="方正兰亭刊黑_GBK" panose="02000000000000000000" pitchFamily="2" charset="-122"/>
              </a:rPr>
              <a:t>亿</a:t>
            </a:r>
            <a:r>
              <a:rPr lang="zh-CN" altLang="en-US" b="1" dirty="0" smtClean="0">
                <a:solidFill>
                  <a:srgbClr val="FFC000"/>
                </a:solidFill>
                <a:latin typeface="方正兰亭刊黑_GBK" panose="02000000000000000000" pitchFamily="2" charset="-122"/>
                <a:ea typeface="方正兰亭刊黑_GBK" panose="02000000000000000000" pitchFamily="2" charset="-122"/>
              </a:rPr>
              <a:t>人民币</a:t>
            </a:r>
            <a:r>
              <a:rPr lang="zh-CN" altLang="en-US" dirty="0" smtClean="0">
                <a:solidFill>
                  <a:schemeClr val="bg1">
                    <a:lumMod val="85000"/>
                  </a:schemeClr>
                </a:solidFill>
                <a:latin typeface="方正兰亭刊黑_GBK" panose="02000000000000000000" pitchFamily="2" charset="-122"/>
                <a:ea typeface="方正兰亭刊黑_GBK" panose="02000000000000000000" pitchFamily="2" charset="-122"/>
              </a:rPr>
              <a:t>坏账如何一步步产生</a:t>
            </a:r>
            <a:endParaRPr lang="zh-CN" altLang="en-US" dirty="0">
              <a:solidFill>
                <a:schemeClr val="bg1">
                  <a:lumMod val="85000"/>
                </a:schemeClr>
              </a:solidFill>
              <a:latin typeface="方正兰亭刊黑_GBK" panose="02000000000000000000" pitchFamily="2" charset="-122"/>
              <a:ea typeface="方正兰亭刊黑_GBK" panose="02000000000000000000" pitchFamily="2" charset="-122"/>
            </a:endParaRPr>
          </a:p>
        </p:txBody>
      </p:sp>
      <p:sp>
        <p:nvSpPr>
          <p:cNvPr id="8" name="圆角矩形 7"/>
          <p:cNvSpPr/>
          <p:nvPr/>
        </p:nvSpPr>
        <p:spPr>
          <a:xfrm>
            <a:off x="305526" y="195486"/>
            <a:ext cx="648072" cy="288032"/>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lumMod val="50000"/>
                    <a:lumOff val="50000"/>
                  </a:schemeClr>
                </a:solidFill>
                <a:latin typeface="方正兰亭刊黑_GBK" panose="02000000000000000000" pitchFamily="2" charset="-122"/>
                <a:ea typeface="方正兰亭刊黑_GBK" panose="02000000000000000000" pitchFamily="2" charset="-122"/>
              </a:rPr>
              <a:t>案    例</a:t>
            </a:r>
            <a:endParaRPr lang="zh-CN" altLang="en-US" sz="10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H="1">
            <a:off x="4035172" y="0"/>
            <a:ext cx="5108828" cy="5143501"/>
          </a:xfrm>
          <a:prstGeom prst="rtTriangle">
            <a:avLst/>
          </a:prstGeom>
          <a:blipFill dpi="0" rotWithShape="0">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11" name="直接连接符 10"/>
          <p:cNvCxnSpPr/>
          <p:nvPr/>
        </p:nvCxnSpPr>
        <p:spPr>
          <a:xfrm flipH="1" flipV="1">
            <a:off x="0" y="3066729"/>
            <a:ext cx="2055239" cy="2076771"/>
          </a:xfrm>
          <a:prstGeom prst="line">
            <a:avLst/>
          </a:prstGeom>
          <a:ln w="6350">
            <a:solidFill>
              <a:srgbClr val="F65B1B"/>
            </a:solidFill>
          </a:ln>
        </p:spPr>
        <p:style>
          <a:lnRef idx="1">
            <a:schemeClr val="accent1"/>
          </a:lnRef>
          <a:fillRef idx="0">
            <a:schemeClr val="accent1"/>
          </a:fillRef>
          <a:effectRef idx="0">
            <a:schemeClr val="accent1"/>
          </a:effectRef>
          <a:fontRef idx="minor">
            <a:schemeClr val="tx1"/>
          </a:fontRef>
        </p:style>
      </p:cxnSp>
      <p:sp>
        <p:nvSpPr>
          <p:cNvPr id="12" name="直角三角形 11"/>
          <p:cNvSpPr/>
          <p:nvPr/>
        </p:nvSpPr>
        <p:spPr>
          <a:xfrm rot="10800000">
            <a:off x="3252197" y="4414411"/>
            <a:ext cx="323730" cy="325927"/>
          </a:xfrm>
          <a:prstGeom prst="rtTriangle">
            <a:avLst/>
          </a:prstGeom>
          <a:solidFill>
            <a:srgbClr val="3534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直角三角形 12"/>
          <p:cNvSpPr/>
          <p:nvPr/>
        </p:nvSpPr>
        <p:spPr>
          <a:xfrm rot="16200000">
            <a:off x="527203" y="3616985"/>
            <a:ext cx="553174" cy="556928"/>
          </a:xfrm>
          <a:prstGeom prst="rtTriangle">
            <a:avLst/>
          </a:prstGeom>
          <a:solidFill>
            <a:srgbClr val="F65B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直角三角形 13"/>
          <p:cNvSpPr/>
          <p:nvPr/>
        </p:nvSpPr>
        <p:spPr>
          <a:xfrm rot="10800000" flipH="1">
            <a:off x="2021527" y="4562475"/>
            <a:ext cx="176664" cy="177863"/>
          </a:xfrm>
          <a:prstGeom prst="rtTriangle">
            <a:avLst/>
          </a:prstGeom>
          <a:solidFill>
            <a:srgbClr val="F65B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直角三角形 15"/>
          <p:cNvSpPr/>
          <p:nvPr/>
        </p:nvSpPr>
        <p:spPr>
          <a:xfrm rot="5400000" flipH="1">
            <a:off x="1878539" y="4042725"/>
            <a:ext cx="296384" cy="298394"/>
          </a:xfrm>
          <a:prstGeom prst="rtTriangle">
            <a:avLst/>
          </a:prstGeom>
          <a:solidFill>
            <a:srgbClr val="3534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7" name="等腰三角形 16"/>
          <p:cNvSpPr/>
          <p:nvPr/>
        </p:nvSpPr>
        <p:spPr>
          <a:xfrm flipV="1">
            <a:off x="3970718" y="3866959"/>
            <a:ext cx="625988" cy="315269"/>
          </a:xfrm>
          <a:prstGeom prst="triangle">
            <a:avLst/>
          </a:prstGeom>
          <a:solidFill>
            <a:srgbClr val="F65B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直角三角形 17"/>
          <p:cNvSpPr/>
          <p:nvPr/>
        </p:nvSpPr>
        <p:spPr>
          <a:xfrm flipH="1">
            <a:off x="4038871" y="0"/>
            <a:ext cx="5108828" cy="5143501"/>
          </a:xfrm>
          <a:prstGeom prst="rtTriangle">
            <a:avLst/>
          </a:prstGeom>
          <a:solidFill>
            <a:srgbClr val="35343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右箭头 6"/>
          <p:cNvSpPr/>
          <p:nvPr/>
        </p:nvSpPr>
        <p:spPr>
          <a:xfrm>
            <a:off x="305991" y="2231232"/>
            <a:ext cx="8532019" cy="43219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2" name="Rektangel 63"/>
          <p:cNvSpPr>
            <a:spLocks noChangeArrowheads="1"/>
          </p:cNvSpPr>
          <p:nvPr/>
        </p:nvSpPr>
        <p:spPr bwMode="auto">
          <a:xfrm>
            <a:off x="2519363" y="1383507"/>
            <a:ext cx="1420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en-US" sz="1200" noProof="1">
                <a:solidFill>
                  <a:schemeClr val="bg1"/>
                </a:solidFill>
                <a:latin typeface="微软雅黑" panose="020B0503020204020204" pitchFamily="34" charset="-122"/>
                <a:ea typeface="微软雅黑" panose="020B0503020204020204" pitchFamily="34" charset="-122"/>
                <a:cs typeface="华文仿宋" panose="02010600040101010101" charset="-122"/>
              </a:rPr>
              <a:t>美联储实习研究员</a:t>
            </a:r>
            <a:endParaRPr altLang="en-US" sz="1200" noProof="1">
              <a:solidFill>
                <a:schemeClr val="bg1"/>
              </a:solidFill>
              <a:latin typeface="微软雅黑" panose="020B0503020204020204" pitchFamily="34" charset="-122"/>
              <a:ea typeface="微软雅黑" panose="020B0503020204020204" pitchFamily="34" charset="-122"/>
              <a:cs typeface="华文仿宋" panose="02010600040101010101" charset="-122"/>
            </a:endParaRPr>
          </a:p>
        </p:txBody>
      </p:sp>
      <p:sp>
        <p:nvSpPr>
          <p:cNvPr id="23" name="Rektangel 63"/>
          <p:cNvSpPr>
            <a:spLocks noChangeArrowheads="1"/>
          </p:cNvSpPr>
          <p:nvPr/>
        </p:nvSpPr>
        <p:spPr bwMode="auto">
          <a:xfrm>
            <a:off x="367904" y="1437085"/>
            <a:ext cx="8001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en-US" sz="1200" noProof="1">
                <a:solidFill>
                  <a:schemeClr val="bg1"/>
                </a:solidFill>
                <a:latin typeface="微软雅黑" panose="020B0503020204020204" pitchFamily="34" charset="-122"/>
                <a:ea typeface="微软雅黑" panose="020B0503020204020204" pitchFamily="34" charset="-122"/>
                <a:cs typeface="华文仿宋" panose="02010600040101010101" charset="-122"/>
              </a:rPr>
              <a:t>大学毕业</a:t>
            </a:r>
            <a:endParaRPr altLang="en-US" sz="1200" noProof="1">
              <a:solidFill>
                <a:schemeClr val="bg1"/>
              </a:solidFill>
              <a:latin typeface="微软雅黑" panose="020B0503020204020204" pitchFamily="34" charset="-122"/>
              <a:ea typeface="微软雅黑" panose="020B0503020204020204" pitchFamily="34" charset="-122"/>
              <a:cs typeface="华文仿宋" panose="02010600040101010101" charset="-122"/>
            </a:endParaRPr>
          </a:p>
        </p:txBody>
      </p:sp>
      <p:sp>
        <p:nvSpPr>
          <p:cNvPr id="24" name="Rektangel 63"/>
          <p:cNvSpPr>
            <a:spLocks noChangeArrowheads="1"/>
          </p:cNvSpPr>
          <p:nvPr/>
        </p:nvSpPr>
        <p:spPr bwMode="auto">
          <a:xfrm>
            <a:off x="5057775" y="1275160"/>
            <a:ext cx="1420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en-US" sz="1200" noProof="1" smtClean="0">
                <a:solidFill>
                  <a:schemeClr val="bg1"/>
                </a:solidFill>
                <a:latin typeface="微软雅黑" panose="020B0503020204020204" pitchFamily="34" charset="-122"/>
                <a:ea typeface="微软雅黑" panose="020B0503020204020204" pitchFamily="34" charset="-122"/>
                <a:cs typeface="华文仿宋" panose="02010600040101010101" charset="-122"/>
              </a:rPr>
              <a:t>信息</a:t>
            </a:r>
            <a:r>
              <a:rPr lang="zh-CN" altLang="en-US" sz="1200" noProof="1" smtClean="0">
                <a:solidFill>
                  <a:schemeClr val="bg1"/>
                </a:solidFill>
                <a:latin typeface="微软雅黑" panose="020B0503020204020204" pitchFamily="34" charset="-122"/>
                <a:ea typeface="微软雅黑" panose="020B0503020204020204" pitchFamily="34" charset="-122"/>
                <a:cs typeface="华文仿宋" panose="02010600040101010101" charset="-122"/>
              </a:rPr>
              <a:t>学</a:t>
            </a:r>
            <a:r>
              <a:rPr altLang="en-US" sz="1200" noProof="1" smtClean="0">
                <a:solidFill>
                  <a:schemeClr val="bg1"/>
                </a:solidFill>
                <a:latin typeface="微软雅黑" panose="020B0503020204020204" pitchFamily="34" charset="-122"/>
                <a:ea typeface="微软雅黑" panose="020B0503020204020204" pitchFamily="34" charset="-122"/>
                <a:cs typeface="华文仿宋" panose="02010600040101010101" charset="-122"/>
              </a:rPr>
              <a:t>博士学位</a:t>
            </a:r>
            <a:endParaRPr altLang="en-US" sz="1200" noProof="1">
              <a:solidFill>
                <a:schemeClr val="bg1"/>
              </a:solidFill>
              <a:latin typeface="微软雅黑" panose="020B0503020204020204" pitchFamily="34" charset="-122"/>
              <a:ea typeface="微软雅黑" panose="020B0503020204020204" pitchFamily="34" charset="-122"/>
              <a:cs typeface="华文仿宋" panose="02010600040101010101" charset="-122"/>
            </a:endParaRPr>
          </a:p>
        </p:txBody>
      </p:sp>
      <p:sp>
        <p:nvSpPr>
          <p:cNvPr id="25" name="Rektangel 63"/>
          <p:cNvSpPr>
            <a:spLocks noChangeArrowheads="1"/>
          </p:cNvSpPr>
          <p:nvPr/>
        </p:nvSpPr>
        <p:spPr bwMode="auto">
          <a:xfrm>
            <a:off x="7683084" y="1339454"/>
            <a:ext cx="1154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en-US" sz="1200" noProof="1" smtClean="0">
                <a:solidFill>
                  <a:schemeClr val="bg1"/>
                </a:solidFill>
                <a:latin typeface="微软雅黑" panose="020B0503020204020204" pitchFamily="34" charset="-122"/>
                <a:ea typeface="微软雅黑" panose="020B0503020204020204" pitchFamily="34" charset="-122"/>
                <a:cs typeface="华文仿宋" panose="02010600040101010101" charset="-122"/>
              </a:rPr>
              <a:t>创</a:t>
            </a:r>
            <a:r>
              <a:rPr lang="zh-CN" altLang="en-US" sz="1200" noProof="1" smtClean="0">
                <a:solidFill>
                  <a:schemeClr val="bg1"/>
                </a:solidFill>
                <a:latin typeface="微软雅黑" panose="020B0503020204020204" pitchFamily="34" charset="-122"/>
                <a:ea typeface="微软雅黑" panose="020B0503020204020204" pitchFamily="34" charset="-122"/>
                <a:cs typeface="华文仿宋" panose="02010600040101010101" charset="-122"/>
              </a:rPr>
              <a:t>立誉存科技</a:t>
            </a:r>
            <a:endParaRPr altLang="en-US" sz="1200" noProof="1">
              <a:solidFill>
                <a:schemeClr val="bg1"/>
              </a:solidFill>
              <a:latin typeface="微软雅黑" panose="020B0503020204020204" pitchFamily="34" charset="-122"/>
              <a:ea typeface="微软雅黑" panose="020B0503020204020204" pitchFamily="34" charset="-122"/>
              <a:cs typeface="华文仿宋" panose="02010600040101010101" charset="-122"/>
            </a:endParaRPr>
          </a:p>
        </p:txBody>
      </p:sp>
      <p:sp>
        <p:nvSpPr>
          <p:cNvPr id="26" name="Rektangel 63"/>
          <p:cNvSpPr>
            <a:spLocks noChangeArrowheads="1"/>
          </p:cNvSpPr>
          <p:nvPr/>
        </p:nvSpPr>
        <p:spPr bwMode="auto">
          <a:xfrm>
            <a:off x="1439466" y="1707357"/>
            <a:ext cx="11299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en-US" sz="1200" noProof="1">
                <a:solidFill>
                  <a:schemeClr val="bg1"/>
                </a:solidFill>
                <a:latin typeface="微软雅黑" panose="020B0503020204020204" pitchFamily="34" charset="-122"/>
                <a:ea typeface="微软雅黑" panose="020B0503020204020204" pitchFamily="34" charset="-122"/>
                <a:cs typeface="华文仿宋" panose="02010600040101010101" charset="-122"/>
              </a:rPr>
              <a:t>物理硕士学位</a:t>
            </a:r>
            <a:endParaRPr altLang="en-US" sz="1200" noProof="1">
              <a:solidFill>
                <a:schemeClr val="bg1"/>
              </a:solidFill>
              <a:latin typeface="微软雅黑" panose="020B0503020204020204" pitchFamily="34" charset="-122"/>
              <a:ea typeface="微软雅黑" panose="020B0503020204020204" pitchFamily="34" charset="-122"/>
              <a:cs typeface="华文仿宋" panose="02010600040101010101" charset="-122"/>
            </a:endParaRPr>
          </a:p>
        </p:txBody>
      </p:sp>
      <p:sp>
        <p:nvSpPr>
          <p:cNvPr id="27" name="Rektangel 63"/>
          <p:cNvSpPr>
            <a:spLocks noChangeArrowheads="1"/>
          </p:cNvSpPr>
          <p:nvPr/>
        </p:nvSpPr>
        <p:spPr bwMode="auto">
          <a:xfrm>
            <a:off x="3795712" y="1745457"/>
            <a:ext cx="14824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zh-CN" sz="1200" noProof="1">
                <a:solidFill>
                  <a:schemeClr val="bg1"/>
                </a:solidFill>
                <a:latin typeface="微软雅黑" panose="020B0503020204020204" pitchFamily="34" charset="-122"/>
                <a:ea typeface="微软雅黑" panose="020B0503020204020204" pitchFamily="34" charset="-122"/>
                <a:cs typeface="华文仿宋" panose="02010600040101010101" charset="-122"/>
              </a:rPr>
              <a:t>PayPal </a:t>
            </a:r>
            <a:r>
              <a:rPr altLang="en-US" sz="1200" noProof="1">
                <a:solidFill>
                  <a:schemeClr val="bg1"/>
                </a:solidFill>
                <a:latin typeface="微软雅黑" panose="020B0503020204020204" pitchFamily="34" charset="-122"/>
                <a:ea typeface="微软雅黑" panose="020B0503020204020204" pitchFamily="34" charset="-122"/>
                <a:cs typeface="华文仿宋" panose="02010600040101010101" charset="-122"/>
              </a:rPr>
              <a:t>高级科学家</a:t>
            </a:r>
            <a:endParaRPr altLang="en-US" sz="1200" noProof="1">
              <a:solidFill>
                <a:schemeClr val="bg1"/>
              </a:solidFill>
              <a:latin typeface="微软雅黑" panose="020B0503020204020204" pitchFamily="34" charset="-122"/>
              <a:ea typeface="微软雅黑" panose="020B0503020204020204" pitchFamily="34" charset="-122"/>
              <a:cs typeface="华文仿宋" panose="02010600040101010101" charset="-122"/>
            </a:endParaRPr>
          </a:p>
        </p:txBody>
      </p:sp>
      <p:sp>
        <p:nvSpPr>
          <p:cNvPr id="28" name="Line 33"/>
          <p:cNvSpPr>
            <a:spLocks noChangeShapeType="1"/>
          </p:cNvSpPr>
          <p:nvPr/>
        </p:nvSpPr>
        <p:spPr bwMode="auto">
          <a:xfrm rot="5400000">
            <a:off x="2922985" y="1974056"/>
            <a:ext cx="604838" cy="0"/>
          </a:xfrm>
          <a:prstGeom prst="line">
            <a:avLst/>
          </a:prstGeom>
          <a:noFill/>
          <a:ln w="19050">
            <a:solidFill>
              <a:srgbClr val="D7D8D9">
                <a:lumMod val="25000"/>
              </a:srgbClr>
            </a:solidFill>
            <a:prstDash val="sysDot"/>
            <a:round/>
          </a:ln>
          <a:effectLst/>
        </p:spPr>
        <p:txBody>
          <a:bodyPr/>
          <a:lstStyle/>
          <a:p>
            <a:pPr>
              <a:defRPr/>
            </a:pPr>
            <a:endParaRPr lang="da-DK" sz="1050" kern="0">
              <a:solidFill>
                <a:sysClr val="windowText" lastClr="000000"/>
              </a:solidFill>
              <a:latin typeface="Arial" panose="020B0604020202020204" pitchFamily="34" charset="0"/>
              <a:ea typeface="MS PGothic" panose="020B0600070205080204" pitchFamily="-65" charset="-128"/>
              <a:cs typeface="MS PGothic" panose="020B0600070205080204" pitchFamily="-65" charset="-128"/>
            </a:endParaRPr>
          </a:p>
        </p:txBody>
      </p:sp>
      <p:sp>
        <p:nvSpPr>
          <p:cNvPr id="29" name="Line 33"/>
          <p:cNvSpPr>
            <a:spLocks noChangeShapeType="1"/>
          </p:cNvSpPr>
          <p:nvPr/>
        </p:nvSpPr>
        <p:spPr bwMode="auto">
          <a:xfrm rot="5400000">
            <a:off x="436960" y="1974056"/>
            <a:ext cx="604838" cy="0"/>
          </a:xfrm>
          <a:prstGeom prst="line">
            <a:avLst/>
          </a:prstGeom>
          <a:noFill/>
          <a:ln w="19050">
            <a:solidFill>
              <a:srgbClr val="D7D8D9">
                <a:lumMod val="25000"/>
              </a:srgbClr>
            </a:solidFill>
            <a:prstDash val="sysDot"/>
            <a:round/>
          </a:ln>
          <a:effectLst/>
        </p:spPr>
        <p:txBody>
          <a:bodyPr/>
          <a:lstStyle/>
          <a:p>
            <a:pPr>
              <a:defRPr/>
            </a:pPr>
            <a:endParaRPr lang="da-DK" sz="1050" kern="0">
              <a:solidFill>
                <a:sysClr val="windowText" lastClr="000000"/>
              </a:solidFill>
              <a:latin typeface="Arial" panose="020B0604020202020204" pitchFamily="34" charset="0"/>
              <a:ea typeface="MS PGothic" panose="020B0600070205080204" pitchFamily="-65" charset="-128"/>
              <a:cs typeface="MS PGothic" panose="020B0600070205080204" pitchFamily="-65" charset="-128"/>
            </a:endParaRPr>
          </a:p>
        </p:txBody>
      </p:sp>
      <p:sp>
        <p:nvSpPr>
          <p:cNvPr id="30" name="Line 33"/>
          <p:cNvSpPr>
            <a:spLocks noChangeShapeType="1"/>
          </p:cNvSpPr>
          <p:nvPr/>
        </p:nvSpPr>
        <p:spPr bwMode="auto">
          <a:xfrm rot="5400000">
            <a:off x="5338763" y="1902619"/>
            <a:ext cx="746522" cy="1190"/>
          </a:xfrm>
          <a:prstGeom prst="line">
            <a:avLst/>
          </a:prstGeom>
          <a:noFill/>
          <a:ln w="19050">
            <a:solidFill>
              <a:srgbClr val="D7D8D9">
                <a:lumMod val="25000"/>
              </a:srgbClr>
            </a:solidFill>
            <a:prstDash val="sysDot"/>
            <a:round/>
          </a:ln>
          <a:effectLst/>
        </p:spPr>
        <p:txBody>
          <a:bodyPr/>
          <a:lstStyle/>
          <a:p>
            <a:pPr>
              <a:defRPr/>
            </a:pPr>
            <a:endParaRPr lang="da-DK" sz="1050" kern="0">
              <a:solidFill>
                <a:sysClr val="windowText" lastClr="000000"/>
              </a:solidFill>
              <a:latin typeface="Arial" panose="020B0604020202020204" pitchFamily="34" charset="0"/>
              <a:ea typeface="MS PGothic" panose="020B0600070205080204" pitchFamily="-65" charset="-128"/>
              <a:cs typeface="MS PGothic" panose="020B0600070205080204" pitchFamily="-65" charset="-128"/>
            </a:endParaRPr>
          </a:p>
        </p:txBody>
      </p:sp>
      <p:sp>
        <p:nvSpPr>
          <p:cNvPr id="31" name="Line 33"/>
          <p:cNvSpPr>
            <a:spLocks noChangeShapeType="1"/>
          </p:cNvSpPr>
          <p:nvPr/>
        </p:nvSpPr>
        <p:spPr bwMode="auto">
          <a:xfrm rot="5400000">
            <a:off x="7896225" y="1974056"/>
            <a:ext cx="604838" cy="0"/>
          </a:xfrm>
          <a:prstGeom prst="line">
            <a:avLst/>
          </a:prstGeom>
          <a:noFill/>
          <a:ln w="19050">
            <a:solidFill>
              <a:srgbClr val="D7D8D9">
                <a:lumMod val="25000"/>
              </a:srgbClr>
            </a:solidFill>
            <a:prstDash val="sysDot"/>
            <a:round/>
          </a:ln>
          <a:effectLst/>
        </p:spPr>
        <p:txBody>
          <a:bodyPr/>
          <a:lstStyle/>
          <a:p>
            <a:pPr>
              <a:defRPr/>
            </a:pPr>
            <a:endParaRPr lang="da-DK" sz="1050" kern="0">
              <a:solidFill>
                <a:sysClr val="windowText" lastClr="000000"/>
              </a:solidFill>
              <a:latin typeface="Arial" panose="020B0604020202020204" pitchFamily="34" charset="0"/>
              <a:ea typeface="MS PGothic" panose="020B0600070205080204" pitchFamily="-65" charset="-128"/>
              <a:cs typeface="MS PGothic" panose="020B0600070205080204" pitchFamily="-65" charset="-128"/>
            </a:endParaRPr>
          </a:p>
        </p:txBody>
      </p:sp>
      <p:sp>
        <p:nvSpPr>
          <p:cNvPr id="32" name="Line 33"/>
          <p:cNvSpPr>
            <a:spLocks noChangeShapeType="1"/>
          </p:cNvSpPr>
          <p:nvPr/>
        </p:nvSpPr>
        <p:spPr bwMode="auto">
          <a:xfrm rot="5400000">
            <a:off x="1827015" y="2121099"/>
            <a:ext cx="310753" cy="0"/>
          </a:xfrm>
          <a:prstGeom prst="line">
            <a:avLst/>
          </a:prstGeom>
          <a:noFill/>
          <a:ln w="19050">
            <a:solidFill>
              <a:srgbClr val="D7D8D9">
                <a:lumMod val="25000"/>
              </a:srgbClr>
            </a:solidFill>
            <a:prstDash val="sysDot"/>
            <a:round/>
          </a:ln>
          <a:effectLst/>
        </p:spPr>
        <p:txBody>
          <a:bodyPr/>
          <a:lstStyle/>
          <a:p>
            <a:pPr>
              <a:defRPr/>
            </a:pPr>
            <a:endParaRPr lang="da-DK" sz="1050" kern="0">
              <a:solidFill>
                <a:sysClr val="windowText" lastClr="000000"/>
              </a:solidFill>
              <a:latin typeface="Arial" panose="020B0604020202020204" pitchFamily="34" charset="0"/>
              <a:ea typeface="MS PGothic" panose="020B0600070205080204" pitchFamily="-65" charset="-128"/>
              <a:cs typeface="MS PGothic" panose="020B0600070205080204" pitchFamily="-65" charset="-128"/>
            </a:endParaRPr>
          </a:p>
        </p:txBody>
      </p:sp>
      <p:sp>
        <p:nvSpPr>
          <p:cNvPr id="33" name="Line 33"/>
          <p:cNvSpPr>
            <a:spLocks noChangeShapeType="1"/>
          </p:cNvSpPr>
          <p:nvPr/>
        </p:nvSpPr>
        <p:spPr bwMode="auto">
          <a:xfrm rot="5400000">
            <a:off x="4335066" y="2143125"/>
            <a:ext cx="266700" cy="0"/>
          </a:xfrm>
          <a:prstGeom prst="line">
            <a:avLst/>
          </a:prstGeom>
          <a:noFill/>
          <a:ln w="19050">
            <a:solidFill>
              <a:srgbClr val="D7D8D9">
                <a:lumMod val="25000"/>
              </a:srgbClr>
            </a:solidFill>
            <a:prstDash val="sysDot"/>
            <a:round/>
          </a:ln>
          <a:effectLst/>
        </p:spPr>
        <p:txBody>
          <a:bodyPr/>
          <a:lstStyle/>
          <a:p>
            <a:pPr>
              <a:defRPr/>
            </a:pPr>
            <a:endParaRPr lang="da-DK" sz="1050" kern="0">
              <a:solidFill>
                <a:sysClr val="windowText" lastClr="000000"/>
              </a:solidFill>
              <a:latin typeface="Arial" panose="020B0604020202020204" pitchFamily="34" charset="0"/>
              <a:ea typeface="MS PGothic" panose="020B0600070205080204" pitchFamily="-65" charset="-128"/>
              <a:cs typeface="MS PGothic" panose="020B0600070205080204" pitchFamily="-65" charset="-128"/>
            </a:endParaRPr>
          </a:p>
        </p:txBody>
      </p:sp>
      <p:sp>
        <p:nvSpPr>
          <p:cNvPr id="34" name="Line 33"/>
          <p:cNvSpPr>
            <a:spLocks noChangeShapeType="1"/>
          </p:cNvSpPr>
          <p:nvPr/>
        </p:nvSpPr>
        <p:spPr bwMode="auto">
          <a:xfrm rot="5400000">
            <a:off x="6814542" y="2135387"/>
            <a:ext cx="282178" cy="0"/>
          </a:xfrm>
          <a:prstGeom prst="line">
            <a:avLst/>
          </a:prstGeom>
          <a:noFill/>
          <a:ln w="19050">
            <a:solidFill>
              <a:srgbClr val="D7D8D9">
                <a:lumMod val="25000"/>
              </a:srgbClr>
            </a:solidFill>
            <a:prstDash val="sysDot"/>
            <a:round/>
          </a:ln>
          <a:effectLst/>
        </p:spPr>
        <p:txBody>
          <a:bodyPr/>
          <a:lstStyle/>
          <a:p>
            <a:pPr>
              <a:defRPr/>
            </a:pPr>
            <a:endParaRPr lang="da-DK" sz="1050" kern="0">
              <a:solidFill>
                <a:sysClr val="windowText" lastClr="000000"/>
              </a:solidFill>
              <a:latin typeface="Arial" panose="020B0604020202020204" pitchFamily="34" charset="0"/>
              <a:ea typeface="MS PGothic" panose="020B0600070205080204" pitchFamily="-65" charset="-128"/>
              <a:cs typeface="MS PGothic" panose="020B0600070205080204" pitchFamily="-65" charset="-128"/>
            </a:endParaRPr>
          </a:p>
        </p:txBody>
      </p:sp>
      <p:sp>
        <p:nvSpPr>
          <p:cNvPr id="35" name="Rektangel 63"/>
          <p:cNvSpPr>
            <a:spLocks noChangeArrowheads="1"/>
          </p:cNvSpPr>
          <p:nvPr/>
        </p:nvSpPr>
        <p:spPr bwMode="auto">
          <a:xfrm>
            <a:off x="6368654" y="1745457"/>
            <a:ext cx="12275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en-US" sz="1200" noProof="1" smtClean="0">
                <a:solidFill>
                  <a:schemeClr val="bg1"/>
                </a:solidFill>
                <a:latin typeface="微软雅黑" panose="020B0503020204020204" pitchFamily="34" charset="-122"/>
                <a:ea typeface="微软雅黑" panose="020B0503020204020204" pitchFamily="34" charset="-122"/>
                <a:cs typeface="华文仿宋" panose="02010600040101010101" charset="-122"/>
              </a:rPr>
              <a:t>创立</a:t>
            </a:r>
            <a:r>
              <a:rPr lang="zh-CN" altLang="en-US" sz="1200" noProof="1" smtClean="0">
                <a:solidFill>
                  <a:schemeClr val="bg1"/>
                </a:solidFill>
                <a:latin typeface="微软雅黑" panose="020B0503020204020204" pitchFamily="34" charset="-122"/>
                <a:ea typeface="微软雅黑" panose="020B0503020204020204" pitchFamily="34" charset="-122"/>
                <a:cs typeface="华文仿宋" panose="02010600040101010101" charset="-122"/>
              </a:rPr>
              <a:t>同盾科技</a:t>
            </a:r>
            <a:endParaRPr altLang="en-US" sz="1200" noProof="1">
              <a:solidFill>
                <a:schemeClr val="bg1"/>
              </a:solidFill>
              <a:latin typeface="微软雅黑" panose="020B0503020204020204" pitchFamily="34" charset="-122"/>
              <a:ea typeface="微软雅黑" panose="020B0503020204020204" pitchFamily="34" charset="-122"/>
              <a:cs typeface="华文仿宋" panose="02010600040101010101" charset="-122"/>
            </a:endParaRPr>
          </a:p>
        </p:txBody>
      </p:sp>
      <p:sp>
        <p:nvSpPr>
          <p:cNvPr id="36" name="Rectangle 88"/>
          <p:cNvSpPr>
            <a:spLocks noChangeArrowheads="1"/>
          </p:cNvSpPr>
          <p:nvPr/>
        </p:nvSpPr>
        <p:spPr bwMode="auto">
          <a:xfrm>
            <a:off x="1489427" y="2733766"/>
            <a:ext cx="1047379" cy="1921517"/>
          </a:xfrm>
          <a:prstGeom prst="rect">
            <a:avLst/>
          </a:prstGeom>
          <a:solidFill>
            <a:schemeClr val="bg1"/>
          </a:solidFill>
          <a:ln w="9525" algn="ctr">
            <a:solidFill>
              <a:srgbClr val="208ECD"/>
            </a:solidFill>
            <a:miter lim="800000"/>
          </a:ln>
          <a:scene3d>
            <a:camera prst="orthographicFront"/>
            <a:lightRig rig="balanced" dir="t"/>
          </a:scene3d>
          <a:sp3d/>
        </p:spPr>
        <p:txBody>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获得物理学硕士学位</a:t>
            </a: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endPar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获得美国 </a:t>
            </a:r>
            <a:r>
              <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Indiana University </a:t>
            </a: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全额奖学金</a:t>
            </a: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endPar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成为美国有史以来第一批 信息学博士研究生</a:t>
            </a:r>
            <a:endPar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lgn="ctr">
              <a:buFont typeface="Calibri" panose="020F0502020204030204" charset="0"/>
              <a:buAutoNum type="arabicPeriod"/>
            </a:pPr>
            <a:endParaRPr altLang="en-US" sz="900" noProof="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Rectangle 96"/>
          <p:cNvSpPr>
            <a:spLocks noChangeArrowheads="1"/>
          </p:cNvSpPr>
          <p:nvPr/>
        </p:nvSpPr>
        <p:spPr bwMode="auto">
          <a:xfrm>
            <a:off x="2728158" y="2733767"/>
            <a:ext cx="1047379" cy="1921516"/>
          </a:xfrm>
          <a:prstGeom prst="rect">
            <a:avLst/>
          </a:prstGeom>
          <a:solidFill>
            <a:schemeClr val="bg1"/>
          </a:solidFill>
          <a:ln w="9525" algn="ctr">
            <a:solidFill>
              <a:srgbClr val="208ECD"/>
            </a:solidFill>
            <a:miter lim="800000"/>
          </a:ln>
          <a:scene3d>
            <a:camera prst="orthographicFront"/>
            <a:lightRig rig="balanced" dir="t"/>
          </a:scene3d>
          <a:sp3d/>
        </p:spPr>
        <p:txBody>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唯一</a:t>
            </a:r>
            <a:r>
              <a:rPr lang="zh-CN"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一个</a:t>
            </a:r>
            <a:r>
              <a:rPr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实习名额</a:t>
            </a: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，为期四个月的研究访问</a:t>
            </a: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实习研究员</a:t>
            </a: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研究美国信用卡支付的欺诈问题和银行内部欺诈问题</a:t>
            </a: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lgn="ctr">
              <a:buFont typeface="Calibri" panose="020F0502020204030204" charset="0"/>
              <a:buAutoNum type="arabicPeriod"/>
            </a:pPr>
            <a:endParaRPr altLang="en-US" sz="900" noProof="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Rectangle 101"/>
          <p:cNvSpPr>
            <a:spLocks noChangeArrowheads="1"/>
          </p:cNvSpPr>
          <p:nvPr/>
        </p:nvSpPr>
        <p:spPr bwMode="auto">
          <a:xfrm>
            <a:off x="3966890" y="2733767"/>
            <a:ext cx="1047379" cy="1921518"/>
          </a:xfrm>
          <a:prstGeom prst="rect">
            <a:avLst/>
          </a:prstGeom>
          <a:solidFill>
            <a:schemeClr val="bg1"/>
          </a:solidFill>
          <a:ln w="9525" algn="ctr">
            <a:solidFill>
              <a:srgbClr val="208ECD"/>
            </a:solidFill>
            <a:miter lim="800000"/>
          </a:ln>
          <a:scene3d>
            <a:camera prst="orthographicFront"/>
            <a:lightRig rig="balanced" dir="t"/>
          </a:scene3d>
          <a:sp3d/>
        </p:spPr>
        <p:txBody>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Information Risk Management</a:t>
            </a: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endPar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原创性研究工作</a:t>
            </a: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endPar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账户安全，网络欺诈，支付风险，用户认证，用户安全体验，移动支付安全</a:t>
            </a:r>
            <a:endPar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lgn="ctr">
              <a:buFont typeface="Calibri" panose="020F0502020204030204" charset="0"/>
              <a:buAutoNum type="arabicPeriod"/>
            </a:pPr>
            <a:endParaRPr altLang="en-US" sz="900" noProof="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Rectangle 106"/>
          <p:cNvSpPr>
            <a:spLocks noChangeArrowheads="1"/>
          </p:cNvSpPr>
          <p:nvPr/>
        </p:nvSpPr>
        <p:spPr bwMode="auto">
          <a:xfrm>
            <a:off x="5205621" y="2733767"/>
            <a:ext cx="1047379" cy="1921519"/>
          </a:xfrm>
          <a:prstGeom prst="rect">
            <a:avLst/>
          </a:prstGeom>
          <a:solidFill>
            <a:schemeClr val="bg1"/>
          </a:solidFill>
          <a:ln w="9525" algn="ctr">
            <a:solidFill>
              <a:srgbClr val="208ECD"/>
            </a:solidFill>
            <a:miter lim="800000"/>
          </a:ln>
          <a:scene3d>
            <a:camera prst="orthographicFront"/>
            <a:lightRig rig="balanced" dir="t"/>
          </a:scene3d>
          <a:sp3d/>
        </p:spPr>
        <p:txBody>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获得信息学博士学位</a:t>
            </a: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endPar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博士期间发表了二十多篇原创性学术研究文章</a:t>
            </a: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开创了基于用户行为、分析用户动机、量化、管理和控制信息风险的新研究领域</a:t>
            </a:r>
            <a:endPar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lgn="ctr">
              <a:buFont typeface="Calibri" panose="020F0502020204030204" charset="0"/>
              <a:buAutoNum type="arabicPeriod"/>
            </a:pPr>
            <a:endParaRPr altLang="en-US" sz="900" noProof="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Rectangle 111"/>
          <p:cNvSpPr>
            <a:spLocks noChangeArrowheads="1"/>
          </p:cNvSpPr>
          <p:nvPr/>
        </p:nvSpPr>
        <p:spPr bwMode="auto">
          <a:xfrm>
            <a:off x="6444353" y="2733766"/>
            <a:ext cx="1047379" cy="1921517"/>
          </a:xfrm>
          <a:prstGeom prst="rect">
            <a:avLst/>
          </a:prstGeom>
          <a:solidFill>
            <a:schemeClr val="bg1"/>
          </a:solidFill>
          <a:ln w="9525" algn="ctr">
            <a:solidFill>
              <a:srgbClr val="208ECD"/>
            </a:solidFill>
            <a:miter lim="800000"/>
          </a:ln>
          <a:scene3d>
            <a:camera prst="orthographicFront"/>
            <a:lightRig rig="balanced" dir="t"/>
          </a:scene3d>
          <a:sp3d/>
        </p:spPr>
        <p:txBody>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spcBef>
                <a:spcPct val="20000"/>
              </a:spcBef>
            </a:pPr>
            <a:r>
              <a:rPr lang="zh-CN"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参与</a:t>
            </a:r>
            <a:r>
              <a:rPr lang="zh-CN"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创建杭州同盾</a:t>
            </a:r>
            <a:r>
              <a:rPr lang="zh-CN"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科技</a:t>
            </a:r>
            <a:r>
              <a:rPr lang="zh-CN"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有限公司</a:t>
            </a:r>
            <a:endParaRPr lang="en-US" altLang="zh-CN"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fontAlgn="t">
              <a:spcBef>
                <a:spcPct val="20000"/>
              </a:spcBef>
            </a:pPr>
            <a:endParaRPr lang="en-US"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fontAlgn="t">
              <a:spcBef>
                <a:spcPct val="20000"/>
              </a:spcBef>
            </a:pPr>
            <a:r>
              <a:rPr lang="zh-CN"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联合创始人</a:t>
            </a:r>
            <a:endParaRPr lang="en-US" altLang="zh-CN"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fontAlgn="t">
              <a:spcBef>
                <a:spcPct val="20000"/>
              </a:spcBef>
            </a:pPr>
            <a:endParaRPr lang="en-US"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fontAlgn="t">
              <a:spcBef>
                <a:spcPct val="20000"/>
              </a:spcBef>
            </a:pPr>
            <a:r>
              <a:rPr lang="zh-CN"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首席科学家</a:t>
            </a:r>
            <a:endParaRPr lang="en-US" altLang="zh-CN"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fontAlgn="t">
              <a:spcBef>
                <a:spcPct val="20000"/>
              </a:spcBef>
            </a:pPr>
            <a:endParaRPr lang="en-US"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fontAlgn="t">
              <a:spcBef>
                <a:spcPct val="20000"/>
              </a:spcBef>
            </a:pPr>
            <a:r>
              <a:rPr lang="zh-CN"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专利</a:t>
            </a:r>
            <a:endParaRPr lang="zh-CN"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lgn="ctr">
              <a:buFont typeface="Calibri" panose="020F0502020204030204" charset="0"/>
              <a:buAutoNum type="arabicPeriod"/>
            </a:pPr>
            <a:endParaRPr altLang="en-US" sz="900" noProof="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Rectangle 116"/>
          <p:cNvSpPr>
            <a:spLocks noChangeArrowheads="1"/>
          </p:cNvSpPr>
          <p:nvPr/>
        </p:nvSpPr>
        <p:spPr bwMode="auto">
          <a:xfrm>
            <a:off x="7683084" y="2733766"/>
            <a:ext cx="1047379" cy="1921517"/>
          </a:xfrm>
          <a:prstGeom prst="rect">
            <a:avLst/>
          </a:prstGeom>
          <a:solidFill>
            <a:schemeClr val="bg1"/>
          </a:solidFill>
          <a:ln w="9525" algn="ctr">
            <a:solidFill>
              <a:schemeClr val="accent1"/>
            </a:solidFill>
            <a:miter lim="800000"/>
          </a:ln>
          <a:scene3d>
            <a:camera prst="orthographicFront"/>
            <a:lightRig rig="balanced" dir="t"/>
          </a:scene3d>
          <a:sp3d/>
        </p:spPr>
        <p:txBody>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spcBef>
                <a:spcPct val="20000"/>
              </a:spcBef>
            </a:pPr>
            <a:r>
              <a:rPr lang="zh-CN"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回到重庆</a:t>
            </a:r>
            <a:endParaRPr lang="en-US" altLang="zh-CN"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fontAlgn="t">
              <a:spcBef>
                <a:spcPct val="20000"/>
              </a:spcBef>
            </a:pPr>
            <a:endParaRPr lang="en-US"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fontAlgn="t">
              <a:spcBef>
                <a:spcPct val="20000"/>
              </a:spcBef>
            </a:pPr>
            <a:r>
              <a:rPr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创建</a:t>
            </a:r>
            <a:r>
              <a:rPr lang="zh-CN"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重庆誉存大数据科技</a:t>
            </a:r>
            <a:r>
              <a:rPr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有限公司</a:t>
            </a: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lgn="ctr" fontAlgn="t">
              <a:buFont typeface="Calibri" panose="020F0502020204030204" charset="0"/>
              <a:buAutoNum type="arabicPeriod"/>
            </a:pPr>
            <a:endParaRPr altLang="en-US" sz="900" noProof="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ectangle 88"/>
          <p:cNvSpPr>
            <a:spLocks noChangeArrowheads="1"/>
          </p:cNvSpPr>
          <p:nvPr/>
        </p:nvSpPr>
        <p:spPr bwMode="auto">
          <a:xfrm>
            <a:off x="250695" y="2733766"/>
            <a:ext cx="1047379" cy="1921517"/>
          </a:xfrm>
          <a:prstGeom prst="rect">
            <a:avLst/>
          </a:prstGeom>
          <a:solidFill>
            <a:schemeClr val="bg1"/>
          </a:solidFill>
          <a:ln w="9525" algn="ctr">
            <a:solidFill>
              <a:srgbClr val="208ECD"/>
            </a:solidFill>
            <a:miter lim="800000"/>
          </a:ln>
          <a:scene3d>
            <a:camera prst="orthographicFront"/>
            <a:lightRig rig="balanced" dir="t"/>
          </a:scene3d>
          <a:sp3d/>
        </p:spPr>
        <p:txBody>
          <a:bodyPr/>
          <a:lstStyle>
            <a:lvl1pPr defTabSz="801370">
              <a:defRPr>
                <a:solidFill>
                  <a:schemeClr val="tx1"/>
                </a:solidFill>
                <a:latin typeface="Arial" panose="020B0604020202020204" pitchFamily="34" charset="0"/>
                <a:ea typeface="宋体" panose="02010600030101010101" pitchFamily="2" charset="-122"/>
              </a:defRPr>
            </a:lvl1pPr>
            <a:lvl2pPr marL="742950" indent="-285750" defTabSz="801370">
              <a:defRPr>
                <a:solidFill>
                  <a:schemeClr val="tx1"/>
                </a:solidFill>
                <a:latin typeface="Arial" panose="020B0604020202020204" pitchFamily="34" charset="0"/>
                <a:ea typeface="宋体" panose="02010600030101010101" pitchFamily="2" charset="-122"/>
              </a:defRPr>
            </a:lvl2pPr>
            <a:lvl3pPr marL="1143000" indent="-228600" defTabSz="801370">
              <a:defRPr>
                <a:solidFill>
                  <a:schemeClr val="tx1"/>
                </a:solidFill>
                <a:latin typeface="Arial" panose="020B0604020202020204" pitchFamily="34" charset="0"/>
                <a:ea typeface="宋体" panose="02010600030101010101" pitchFamily="2" charset="-122"/>
              </a:defRPr>
            </a:lvl3pPr>
            <a:lvl4pPr marL="1600200" indent="-228600" defTabSz="801370">
              <a:defRPr>
                <a:solidFill>
                  <a:schemeClr val="tx1"/>
                </a:solidFill>
                <a:latin typeface="Arial" panose="020B0604020202020204" pitchFamily="34" charset="0"/>
                <a:ea typeface="宋体" panose="02010600030101010101" pitchFamily="2" charset="-122"/>
              </a:defRPr>
            </a:lvl4pPr>
            <a:lvl5pPr marL="2057400" indent="-228600" defTabSz="801370">
              <a:defRPr>
                <a:solidFill>
                  <a:schemeClr val="tx1"/>
                </a:solidFill>
                <a:latin typeface="Arial" panose="020B060402020202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altLang="en-US"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rPr>
              <a:t>获得中国科学技术大学，近代物理系，</a:t>
            </a:r>
            <a:r>
              <a:rPr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理科学士学位</a:t>
            </a:r>
            <a:endParaRPr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endParaRPr altLang="zh-CN"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pPr>
            <a:r>
              <a:rPr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获得美国 </a:t>
            </a:r>
            <a:r>
              <a:rPr altLang="zh-CN"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Texas A&amp;M University </a:t>
            </a:r>
            <a:r>
              <a:rPr altLang="en-US" sz="900" noProof="1" smtClean="0">
                <a:solidFill>
                  <a:srgbClr val="151616"/>
                </a:solidFill>
                <a:latin typeface="微软雅黑" panose="020B0503020204020204" pitchFamily="34" charset="-122"/>
                <a:ea typeface="微软雅黑" panose="020B0503020204020204" pitchFamily="34" charset="-122"/>
                <a:cs typeface="Arial" panose="020B0604020202020204" pitchFamily="34" charset="0"/>
              </a:rPr>
              <a:t>全额奖学金</a:t>
            </a:r>
            <a:endParaRPr altLang="zh-CN" sz="900" noProof="1">
              <a:solidFill>
                <a:srgbClr val="15161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TextBox 78"/>
          <p:cNvSpPr txBox="1">
            <a:spLocks noChangeArrowheads="1"/>
          </p:cNvSpPr>
          <p:nvPr/>
        </p:nvSpPr>
        <p:spPr bwMode="auto">
          <a:xfrm>
            <a:off x="445294" y="2322910"/>
            <a:ext cx="678656" cy="276999"/>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dirty="0">
                <a:solidFill>
                  <a:schemeClr val="accent3">
                    <a:lumMod val="75000"/>
                  </a:schemeClr>
                </a:solidFill>
                <a:latin typeface="Calibri" panose="020F0502020204030204" charset="0"/>
              </a:rPr>
              <a:t>2003.7</a:t>
            </a:r>
            <a:endParaRPr lang="en-US" altLang="zh-CN" sz="1200" dirty="0">
              <a:solidFill>
                <a:schemeClr val="accent3">
                  <a:lumMod val="75000"/>
                </a:schemeClr>
              </a:solidFill>
              <a:latin typeface="Calibri" panose="020F0502020204030204" charset="0"/>
            </a:endParaRPr>
          </a:p>
        </p:txBody>
      </p:sp>
      <p:sp>
        <p:nvSpPr>
          <p:cNvPr id="44" name="TextBox 79"/>
          <p:cNvSpPr txBox="1">
            <a:spLocks noChangeArrowheads="1"/>
          </p:cNvSpPr>
          <p:nvPr/>
        </p:nvSpPr>
        <p:spPr bwMode="auto">
          <a:xfrm>
            <a:off x="1697831" y="2322910"/>
            <a:ext cx="677466" cy="276999"/>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solidFill>
                  <a:schemeClr val="accent3">
                    <a:lumMod val="75000"/>
                  </a:schemeClr>
                </a:solidFill>
                <a:latin typeface="Calibri" panose="020F0502020204030204" charset="0"/>
              </a:rPr>
              <a:t>2005.8</a:t>
            </a:r>
            <a:endParaRPr lang="en-US" altLang="zh-CN" sz="1200">
              <a:solidFill>
                <a:schemeClr val="accent3">
                  <a:lumMod val="75000"/>
                </a:schemeClr>
              </a:solidFill>
              <a:latin typeface="Calibri" panose="020F0502020204030204" charset="0"/>
            </a:endParaRPr>
          </a:p>
        </p:txBody>
      </p:sp>
      <p:sp>
        <p:nvSpPr>
          <p:cNvPr id="45" name="TextBox 80"/>
          <p:cNvSpPr txBox="1">
            <a:spLocks noChangeArrowheads="1"/>
          </p:cNvSpPr>
          <p:nvPr/>
        </p:nvSpPr>
        <p:spPr bwMode="auto">
          <a:xfrm>
            <a:off x="2936081" y="2322910"/>
            <a:ext cx="728663" cy="276999"/>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dirty="0">
                <a:solidFill>
                  <a:schemeClr val="accent3">
                    <a:lumMod val="75000"/>
                  </a:schemeClr>
                </a:solidFill>
                <a:latin typeface="Calibri" panose="020F0502020204030204" charset="0"/>
              </a:rPr>
              <a:t>2009.6</a:t>
            </a:r>
            <a:endParaRPr lang="en-US" altLang="zh-CN" sz="1200" dirty="0">
              <a:solidFill>
                <a:schemeClr val="accent3">
                  <a:lumMod val="75000"/>
                </a:schemeClr>
              </a:solidFill>
              <a:latin typeface="Calibri" panose="020F0502020204030204" charset="0"/>
            </a:endParaRPr>
          </a:p>
        </p:txBody>
      </p:sp>
      <p:sp>
        <p:nvSpPr>
          <p:cNvPr id="46" name="TextBox 81"/>
          <p:cNvSpPr txBox="1">
            <a:spLocks noChangeArrowheads="1"/>
          </p:cNvSpPr>
          <p:nvPr/>
        </p:nvSpPr>
        <p:spPr bwMode="auto">
          <a:xfrm>
            <a:off x="4167187" y="2322910"/>
            <a:ext cx="777479" cy="276999"/>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dirty="0">
                <a:solidFill>
                  <a:schemeClr val="accent3">
                    <a:lumMod val="75000"/>
                  </a:schemeClr>
                </a:solidFill>
                <a:latin typeface="Calibri" panose="020F0502020204030204" charset="0"/>
              </a:rPr>
              <a:t>2010.3</a:t>
            </a:r>
            <a:endParaRPr lang="en-US" altLang="zh-CN" sz="1200" dirty="0">
              <a:solidFill>
                <a:schemeClr val="accent3">
                  <a:lumMod val="75000"/>
                </a:schemeClr>
              </a:solidFill>
              <a:latin typeface="Calibri" panose="020F0502020204030204" charset="0"/>
            </a:endParaRPr>
          </a:p>
        </p:txBody>
      </p:sp>
      <p:sp>
        <p:nvSpPr>
          <p:cNvPr id="47" name="TextBox 82"/>
          <p:cNvSpPr txBox="1">
            <a:spLocks noChangeArrowheads="1"/>
          </p:cNvSpPr>
          <p:nvPr/>
        </p:nvSpPr>
        <p:spPr bwMode="auto">
          <a:xfrm>
            <a:off x="5424488" y="2322910"/>
            <a:ext cx="746522" cy="276999"/>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dirty="0">
                <a:solidFill>
                  <a:schemeClr val="accent3">
                    <a:lumMod val="75000"/>
                  </a:schemeClr>
                </a:solidFill>
                <a:latin typeface="Calibri" panose="020F0502020204030204" charset="0"/>
              </a:rPr>
              <a:t>2011.11</a:t>
            </a:r>
            <a:endParaRPr lang="en-US" altLang="zh-CN" sz="1200" dirty="0">
              <a:solidFill>
                <a:schemeClr val="accent3">
                  <a:lumMod val="75000"/>
                </a:schemeClr>
              </a:solidFill>
              <a:latin typeface="Calibri" panose="020F0502020204030204" charset="0"/>
            </a:endParaRPr>
          </a:p>
        </p:txBody>
      </p:sp>
      <p:sp>
        <p:nvSpPr>
          <p:cNvPr id="48" name="TextBox 83"/>
          <p:cNvSpPr txBox="1">
            <a:spLocks noChangeArrowheads="1"/>
          </p:cNvSpPr>
          <p:nvPr/>
        </p:nvSpPr>
        <p:spPr bwMode="auto">
          <a:xfrm>
            <a:off x="6661548" y="2322910"/>
            <a:ext cx="740569" cy="276999"/>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dirty="0" smtClean="0">
                <a:solidFill>
                  <a:schemeClr val="accent3">
                    <a:lumMod val="75000"/>
                  </a:schemeClr>
                </a:solidFill>
                <a:latin typeface="Calibri" panose="020F0502020204030204" charset="0"/>
              </a:rPr>
              <a:t>2013.11</a:t>
            </a:r>
            <a:endParaRPr lang="en-US" altLang="zh-CN" sz="1200" dirty="0">
              <a:solidFill>
                <a:schemeClr val="accent3">
                  <a:lumMod val="75000"/>
                </a:schemeClr>
              </a:solidFill>
              <a:latin typeface="Calibri" panose="020F0502020204030204" charset="0"/>
            </a:endParaRPr>
          </a:p>
        </p:txBody>
      </p:sp>
      <p:sp>
        <p:nvSpPr>
          <p:cNvPr id="49" name="TextBox 84"/>
          <p:cNvSpPr txBox="1">
            <a:spLocks noChangeArrowheads="1"/>
          </p:cNvSpPr>
          <p:nvPr/>
        </p:nvSpPr>
        <p:spPr bwMode="auto">
          <a:xfrm>
            <a:off x="7890273" y="2322910"/>
            <a:ext cx="748903" cy="276999"/>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dirty="0" smtClean="0">
                <a:solidFill>
                  <a:schemeClr val="accent3">
                    <a:lumMod val="75000"/>
                  </a:schemeClr>
                </a:solidFill>
                <a:latin typeface="Calibri" panose="020F0502020204030204" charset="0"/>
              </a:rPr>
              <a:t>2015.1</a:t>
            </a:r>
            <a:endParaRPr lang="en-US" altLang="zh-CN" sz="1200" dirty="0">
              <a:solidFill>
                <a:schemeClr val="accent3">
                  <a:lumMod val="75000"/>
                </a:schemeClr>
              </a:solidFill>
              <a:latin typeface="Calibri" panose="020F0502020204030204" charset="0"/>
            </a:endParaRPr>
          </a:p>
        </p:txBody>
      </p:sp>
      <p:pic>
        <p:nvPicPr>
          <p:cNvPr id="51" name="图片 52" descr="无文字正方形.png"/>
          <p:cNvPicPr>
            <a:picLocks noChangeAspect="1"/>
          </p:cNvPicPr>
          <p:nvPr/>
        </p:nvPicPr>
        <p:blipFill>
          <a:blip r:embed="rId2" cstate="print"/>
          <a:stretch>
            <a:fillRect/>
          </a:stretch>
        </p:blipFill>
        <p:spPr>
          <a:xfrm>
            <a:off x="8460432" y="195486"/>
            <a:ext cx="432048" cy="43204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4" grpId="0" animBg="1"/>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需修改.jpg"/>
          <p:cNvPicPr>
            <a:picLocks noChangeAspect="1"/>
          </p:cNvPicPr>
          <p:nvPr/>
        </p:nvPicPr>
        <p:blipFill>
          <a:blip r:embed="rId1" cstate="print"/>
          <a:stretch>
            <a:fillRect/>
          </a:stretch>
        </p:blipFill>
        <p:spPr>
          <a:xfrm>
            <a:off x="0" y="0"/>
            <a:ext cx="9144000" cy="5143500"/>
          </a:xfrm>
          <a:prstGeom prst="rect">
            <a:avLst/>
          </a:prstGeom>
        </p:spPr>
      </p:pic>
      <p:sp>
        <p:nvSpPr>
          <p:cNvPr id="5" name="TextBox 4"/>
          <p:cNvSpPr txBox="1"/>
          <p:nvPr/>
        </p:nvSpPr>
        <p:spPr>
          <a:xfrm>
            <a:off x="6911752" y="4974223"/>
            <a:ext cx="2232248" cy="169277"/>
          </a:xfrm>
          <a:prstGeom prst="rect">
            <a:avLst/>
          </a:prstGeom>
          <a:noFill/>
        </p:spPr>
        <p:txBody>
          <a:bodyPr wrap="square" rtlCol="0">
            <a:spAutoFit/>
          </a:bodyPr>
          <a:lstStyle/>
          <a:p>
            <a:pPr algn="r"/>
            <a:r>
              <a:rPr lang="zh-CN" altLang="en-US" sz="500" dirty="0" smtClean="0">
                <a:solidFill>
                  <a:schemeClr val="bg1">
                    <a:lumMod val="65000"/>
                  </a:schemeClr>
                </a:solidFill>
                <a:latin typeface="方正兰亭刊黑_GBK" panose="02000000000000000000" pitchFamily="2" charset="-122"/>
                <a:ea typeface="方正兰亭刊黑_GBK" panose="02000000000000000000" pitchFamily="2" charset="-122"/>
              </a:rPr>
              <a:t>说明：本页内容仅作演示，实际效果以系统为准。</a:t>
            </a:r>
            <a:endParaRPr lang="zh-CN" altLang="en-US" sz="7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05.jpg"/>
          <p:cNvPicPr>
            <a:picLocks noChangeAspect="1"/>
          </p:cNvPicPr>
          <p:nvPr/>
        </p:nvPicPr>
        <p:blipFill>
          <a:blip r:embed="rId1" cstate="print"/>
          <a:stretch>
            <a:fillRect/>
          </a:stretch>
        </p:blipFill>
        <p:spPr>
          <a:xfrm>
            <a:off x="0" y="0"/>
            <a:ext cx="9144000" cy="5143500"/>
          </a:xfrm>
          <a:prstGeom prst="rect">
            <a:avLst/>
          </a:prstGeom>
        </p:spPr>
      </p:pic>
      <p:sp>
        <p:nvSpPr>
          <p:cNvPr id="5" name="TextBox 4"/>
          <p:cNvSpPr txBox="1"/>
          <p:nvPr/>
        </p:nvSpPr>
        <p:spPr>
          <a:xfrm>
            <a:off x="6911752" y="4974223"/>
            <a:ext cx="2232248" cy="169277"/>
          </a:xfrm>
          <a:prstGeom prst="rect">
            <a:avLst/>
          </a:prstGeom>
          <a:noFill/>
        </p:spPr>
        <p:txBody>
          <a:bodyPr wrap="square" rtlCol="0">
            <a:spAutoFit/>
          </a:bodyPr>
          <a:lstStyle/>
          <a:p>
            <a:pPr algn="r"/>
            <a:r>
              <a:rPr lang="zh-CN" altLang="en-US" sz="500" dirty="0" smtClean="0">
                <a:solidFill>
                  <a:schemeClr val="bg1">
                    <a:lumMod val="65000"/>
                  </a:schemeClr>
                </a:solidFill>
                <a:latin typeface="方正兰亭刊黑_GBK" panose="02000000000000000000" pitchFamily="2" charset="-122"/>
                <a:ea typeface="方正兰亭刊黑_GBK" panose="02000000000000000000" pitchFamily="2" charset="-122"/>
              </a:rPr>
              <a:t>说明：本页内容仅作演示，实际效果以系统为准。</a:t>
            </a:r>
            <a:endParaRPr lang="zh-CN" altLang="en-US" sz="7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我的报告_关联图.jpg"/>
          <p:cNvPicPr>
            <a:picLocks noChangeAspect="1"/>
          </p:cNvPicPr>
          <p:nvPr/>
        </p:nvPicPr>
        <p:blipFill>
          <a:blip r:embed="rId1" cstate="print"/>
          <a:stretch>
            <a:fillRect/>
          </a:stretch>
        </p:blipFill>
        <p:spPr>
          <a:xfrm>
            <a:off x="0" y="0"/>
            <a:ext cx="9144000" cy="5143500"/>
          </a:xfrm>
          <a:prstGeom prst="rect">
            <a:avLst/>
          </a:prstGeom>
        </p:spPr>
      </p:pic>
      <p:sp>
        <p:nvSpPr>
          <p:cNvPr id="4" name="TextBox 3"/>
          <p:cNvSpPr txBox="1"/>
          <p:nvPr/>
        </p:nvSpPr>
        <p:spPr>
          <a:xfrm>
            <a:off x="6911752" y="4974223"/>
            <a:ext cx="2232248" cy="169277"/>
          </a:xfrm>
          <a:prstGeom prst="rect">
            <a:avLst/>
          </a:prstGeom>
          <a:noFill/>
        </p:spPr>
        <p:txBody>
          <a:bodyPr wrap="square" rtlCol="0">
            <a:spAutoFit/>
          </a:bodyPr>
          <a:lstStyle/>
          <a:p>
            <a:pPr algn="r"/>
            <a:r>
              <a:rPr lang="zh-CN" altLang="en-US" sz="500" dirty="0" smtClean="0">
                <a:solidFill>
                  <a:schemeClr val="bg1">
                    <a:lumMod val="65000"/>
                  </a:schemeClr>
                </a:solidFill>
                <a:latin typeface="方正兰亭刊黑_GBK" panose="02000000000000000000" pitchFamily="2" charset="-122"/>
                <a:ea typeface="方正兰亭刊黑_GBK" panose="02000000000000000000" pitchFamily="2" charset="-122"/>
              </a:rPr>
              <a:t>说明：本页内容仅作演示，实际效果以系统为准。</a:t>
            </a:r>
            <a:endParaRPr lang="zh-CN" altLang="en-US" sz="7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203848" y="0"/>
            <a:ext cx="5940152"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395536" y="1665263"/>
            <a:ext cx="2376264" cy="0"/>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95536" y="2169319"/>
            <a:ext cx="2376264"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95536" y="2673375"/>
            <a:ext cx="2376264"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95536" y="3177431"/>
            <a:ext cx="2376264"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5536" y="3681487"/>
            <a:ext cx="2376264"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95536" y="4185543"/>
            <a:ext cx="2376264" cy="0"/>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5536" y="1809279"/>
            <a:ext cx="864096" cy="276999"/>
          </a:xfrm>
          <a:prstGeom prst="rect">
            <a:avLst/>
          </a:prstGeom>
          <a:noFill/>
        </p:spPr>
        <p:txBody>
          <a:bodyPr wrap="square" rtlCol="0">
            <a:spAutoFit/>
          </a:bodyPr>
          <a:lstStyle/>
          <a:p>
            <a:r>
              <a:rPr lang="zh-CN" altLang="en-US" sz="1200" dirty="0" smtClean="0">
                <a:solidFill>
                  <a:schemeClr val="bg1">
                    <a:lumMod val="85000"/>
                  </a:schemeClr>
                </a:solidFill>
                <a:latin typeface="方正兰亭刊黑_GBK" panose="02000000000000000000" pitchFamily="2" charset="-122"/>
                <a:ea typeface="方正兰亭刊黑_GBK" panose="02000000000000000000" pitchFamily="2" charset="-122"/>
              </a:rPr>
              <a:t>法院公告</a:t>
            </a:r>
            <a:endParaRPr lang="zh-CN" altLang="en-US" sz="1200" dirty="0">
              <a:solidFill>
                <a:schemeClr val="bg1">
                  <a:lumMod val="85000"/>
                </a:schemeClr>
              </a:solidFill>
              <a:latin typeface="方正兰亭刊黑_GBK" panose="02000000000000000000" pitchFamily="2" charset="-122"/>
              <a:ea typeface="方正兰亭刊黑_GBK" panose="02000000000000000000" pitchFamily="2" charset="-122"/>
            </a:endParaRPr>
          </a:p>
        </p:txBody>
      </p:sp>
      <p:sp>
        <p:nvSpPr>
          <p:cNvPr id="10" name="TextBox 9"/>
          <p:cNvSpPr txBox="1"/>
          <p:nvPr/>
        </p:nvSpPr>
        <p:spPr>
          <a:xfrm>
            <a:off x="395536" y="2313335"/>
            <a:ext cx="864096" cy="276999"/>
          </a:xfrm>
          <a:prstGeom prst="rect">
            <a:avLst/>
          </a:prstGeom>
          <a:noFill/>
        </p:spPr>
        <p:txBody>
          <a:bodyPr wrap="square" rtlCol="0">
            <a:spAutoFit/>
          </a:bodyPr>
          <a:lstStyle/>
          <a:p>
            <a:r>
              <a:rPr lang="zh-CN" altLang="en-US" sz="1200" dirty="0" smtClean="0">
                <a:solidFill>
                  <a:schemeClr val="bg1">
                    <a:lumMod val="85000"/>
                  </a:schemeClr>
                </a:solidFill>
                <a:latin typeface="方正兰亭刊黑_GBK" panose="02000000000000000000" pitchFamily="2" charset="-122"/>
                <a:ea typeface="方正兰亭刊黑_GBK" panose="02000000000000000000" pitchFamily="2" charset="-122"/>
              </a:rPr>
              <a:t>开庭公告</a:t>
            </a:r>
            <a:endParaRPr lang="zh-CN" altLang="en-US" sz="1200" dirty="0">
              <a:solidFill>
                <a:schemeClr val="bg1">
                  <a:lumMod val="85000"/>
                </a:schemeClr>
              </a:solidFill>
              <a:latin typeface="方正兰亭刊黑_GBK" panose="02000000000000000000" pitchFamily="2" charset="-122"/>
              <a:ea typeface="方正兰亭刊黑_GBK" panose="02000000000000000000" pitchFamily="2" charset="-122"/>
            </a:endParaRPr>
          </a:p>
        </p:txBody>
      </p:sp>
      <p:sp>
        <p:nvSpPr>
          <p:cNvPr id="11" name="TextBox 10"/>
          <p:cNvSpPr txBox="1"/>
          <p:nvPr/>
        </p:nvSpPr>
        <p:spPr>
          <a:xfrm>
            <a:off x="395536" y="2817391"/>
            <a:ext cx="864096" cy="276999"/>
          </a:xfrm>
          <a:prstGeom prst="rect">
            <a:avLst/>
          </a:prstGeom>
          <a:noFill/>
        </p:spPr>
        <p:txBody>
          <a:bodyPr wrap="square" rtlCol="0">
            <a:spAutoFit/>
          </a:bodyPr>
          <a:lstStyle/>
          <a:p>
            <a:r>
              <a:rPr lang="zh-CN" altLang="en-US" sz="1200" dirty="0" smtClean="0">
                <a:solidFill>
                  <a:schemeClr val="bg1">
                    <a:lumMod val="85000"/>
                  </a:schemeClr>
                </a:solidFill>
                <a:latin typeface="方正兰亭刊黑_GBK" panose="02000000000000000000" pitchFamily="2" charset="-122"/>
                <a:ea typeface="方正兰亭刊黑_GBK" panose="02000000000000000000" pitchFamily="2" charset="-122"/>
              </a:rPr>
              <a:t>判决文书</a:t>
            </a:r>
            <a:endParaRPr lang="zh-CN" altLang="en-US" sz="1200" dirty="0">
              <a:solidFill>
                <a:schemeClr val="bg1">
                  <a:lumMod val="85000"/>
                </a:schemeClr>
              </a:solidFill>
              <a:latin typeface="方正兰亭刊黑_GBK" panose="02000000000000000000" pitchFamily="2" charset="-122"/>
              <a:ea typeface="方正兰亭刊黑_GBK" panose="02000000000000000000" pitchFamily="2" charset="-122"/>
            </a:endParaRPr>
          </a:p>
        </p:txBody>
      </p:sp>
      <p:sp>
        <p:nvSpPr>
          <p:cNvPr id="12" name="TextBox 11"/>
          <p:cNvSpPr txBox="1"/>
          <p:nvPr/>
        </p:nvSpPr>
        <p:spPr>
          <a:xfrm>
            <a:off x="395536" y="3321447"/>
            <a:ext cx="1152128" cy="276999"/>
          </a:xfrm>
          <a:prstGeom prst="rect">
            <a:avLst/>
          </a:prstGeom>
          <a:noFill/>
        </p:spPr>
        <p:txBody>
          <a:bodyPr wrap="square" rtlCol="0">
            <a:spAutoFit/>
          </a:bodyPr>
          <a:lstStyle/>
          <a:p>
            <a:r>
              <a:rPr lang="zh-CN" altLang="en-US" sz="1200" dirty="0" smtClean="0">
                <a:solidFill>
                  <a:schemeClr val="bg1">
                    <a:lumMod val="85000"/>
                  </a:schemeClr>
                </a:solidFill>
                <a:latin typeface="方正兰亭刊黑_GBK" panose="02000000000000000000" pitchFamily="2" charset="-122"/>
                <a:ea typeface="方正兰亭刊黑_GBK" panose="02000000000000000000" pitchFamily="2" charset="-122"/>
              </a:rPr>
              <a:t>被执行人信息</a:t>
            </a:r>
            <a:endParaRPr lang="zh-CN" altLang="en-US" sz="1200" dirty="0">
              <a:solidFill>
                <a:schemeClr val="bg1">
                  <a:lumMod val="85000"/>
                </a:schemeClr>
              </a:solidFill>
              <a:latin typeface="方正兰亭刊黑_GBK" panose="02000000000000000000" pitchFamily="2" charset="-122"/>
              <a:ea typeface="方正兰亭刊黑_GBK" panose="02000000000000000000" pitchFamily="2" charset="-122"/>
            </a:endParaRPr>
          </a:p>
        </p:txBody>
      </p:sp>
      <p:sp>
        <p:nvSpPr>
          <p:cNvPr id="13" name="TextBox 12"/>
          <p:cNvSpPr txBox="1"/>
          <p:nvPr/>
        </p:nvSpPr>
        <p:spPr>
          <a:xfrm>
            <a:off x="395536" y="3825503"/>
            <a:ext cx="1584176" cy="276999"/>
          </a:xfrm>
          <a:prstGeom prst="rect">
            <a:avLst/>
          </a:prstGeom>
          <a:noFill/>
        </p:spPr>
        <p:txBody>
          <a:bodyPr wrap="square" rtlCol="0">
            <a:spAutoFit/>
          </a:bodyPr>
          <a:lstStyle/>
          <a:p>
            <a:r>
              <a:rPr lang="zh-CN" altLang="en-US" sz="1200" dirty="0" smtClean="0">
                <a:solidFill>
                  <a:schemeClr val="bg1">
                    <a:lumMod val="85000"/>
                  </a:schemeClr>
                </a:solidFill>
                <a:latin typeface="方正兰亭刊黑_GBK" panose="02000000000000000000" pitchFamily="2" charset="-122"/>
                <a:ea typeface="方正兰亭刊黑_GBK" panose="02000000000000000000" pitchFamily="2" charset="-122"/>
              </a:rPr>
              <a:t>失信被执行人信息</a:t>
            </a:r>
            <a:endParaRPr lang="zh-CN" altLang="en-US" sz="1200" dirty="0">
              <a:solidFill>
                <a:schemeClr val="bg1">
                  <a:lumMod val="85000"/>
                </a:schemeClr>
              </a:solidFill>
              <a:latin typeface="方正兰亭刊黑_GBK" panose="02000000000000000000" pitchFamily="2" charset="-122"/>
              <a:ea typeface="方正兰亭刊黑_GBK" panose="02000000000000000000" pitchFamily="2" charset="-122"/>
            </a:endParaRPr>
          </a:p>
        </p:txBody>
      </p:sp>
      <p:sp>
        <p:nvSpPr>
          <p:cNvPr id="14" name="TextBox 13"/>
          <p:cNvSpPr txBox="1"/>
          <p:nvPr/>
        </p:nvSpPr>
        <p:spPr>
          <a:xfrm>
            <a:off x="2411760" y="1820312"/>
            <a:ext cx="864096" cy="276999"/>
          </a:xfrm>
          <a:prstGeom prst="rect">
            <a:avLst/>
          </a:prstGeom>
          <a:noFill/>
        </p:spPr>
        <p:txBody>
          <a:bodyPr wrap="square" rtlCol="0">
            <a:spAutoFit/>
          </a:bodyPr>
          <a:lstStyle/>
          <a:p>
            <a:r>
              <a:rPr lang="en-US" altLang="zh-CN" sz="1200" dirty="0" smtClean="0">
                <a:solidFill>
                  <a:schemeClr val="accent1">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rPr>
              <a:t>1</a:t>
            </a:r>
            <a:endParaRPr lang="zh-CN" altLang="en-US" sz="1200" dirty="0">
              <a:solidFill>
                <a:schemeClr val="accent1">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endParaRPr>
          </a:p>
        </p:txBody>
      </p:sp>
      <p:sp>
        <p:nvSpPr>
          <p:cNvPr id="15" name="TextBox 14"/>
          <p:cNvSpPr txBox="1"/>
          <p:nvPr/>
        </p:nvSpPr>
        <p:spPr>
          <a:xfrm>
            <a:off x="2411760" y="2324368"/>
            <a:ext cx="864096" cy="276999"/>
          </a:xfrm>
          <a:prstGeom prst="rect">
            <a:avLst/>
          </a:prstGeom>
          <a:noFill/>
        </p:spPr>
        <p:txBody>
          <a:bodyPr wrap="square" rtlCol="0">
            <a:spAutoFit/>
          </a:bodyPr>
          <a:lstStyle/>
          <a:p>
            <a:r>
              <a:rPr lang="en-US" altLang="zh-CN" sz="1200" dirty="0" smtClean="0">
                <a:solidFill>
                  <a:schemeClr val="accent1">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rPr>
              <a:t>3</a:t>
            </a:r>
            <a:endParaRPr lang="zh-CN" altLang="en-US" sz="1200" dirty="0">
              <a:solidFill>
                <a:schemeClr val="accent1">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endParaRPr>
          </a:p>
        </p:txBody>
      </p:sp>
      <p:sp>
        <p:nvSpPr>
          <p:cNvPr id="16" name="TextBox 15"/>
          <p:cNvSpPr txBox="1"/>
          <p:nvPr/>
        </p:nvSpPr>
        <p:spPr>
          <a:xfrm>
            <a:off x="2411760" y="2828424"/>
            <a:ext cx="864096" cy="276999"/>
          </a:xfrm>
          <a:prstGeom prst="rect">
            <a:avLst/>
          </a:prstGeom>
          <a:noFill/>
        </p:spPr>
        <p:txBody>
          <a:bodyPr wrap="square" rtlCol="0">
            <a:spAutoFit/>
          </a:bodyPr>
          <a:lstStyle/>
          <a:p>
            <a:r>
              <a:rPr lang="en-US" altLang="zh-CN" sz="1200" dirty="0" smtClean="0">
                <a:solidFill>
                  <a:schemeClr val="accent1">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rPr>
              <a:t>65</a:t>
            </a:r>
            <a:endParaRPr lang="zh-CN" altLang="en-US" sz="1200" dirty="0">
              <a:solidFill>
                <a:schemeClr val="accent1">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endParaRPr>
          </a:p>
        </p:txBody>
      </p:sp>
      <p:sp>
        <p:nvSpPr>
          <p:cNvPr id="17" name="TextBox 16"/>
          <p:cNvSpPr txBox="1"/>
          <p:nvPr/>
        </p:nvSpPr>
        <p:spPr>
          <a:xfrm>
            <a:off x="2411760" y="3332480"/>
            <a:ext cx="648072" cy="276999"/>
          </a:xfrm>
          <a:prstGeom prst="rect">
            <a:avLst/>
          </a:prstGeom>
          <a:noFill/>
        </p:spPr>
        <p:txBody>
          <a:bodyPr wrap="square" rtlCol="0">
            <a:spAutoFit/>
          </a:bodyPr>
          <a:lstStyle/>
          <a:p>
            <a:r>
              <a:rPr lang="en-US" altLang="zh-CN" sz="1200" dirty="0" smtClean="0">
                <a:solidFill>
                  <a:schemeClr val="accent1">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rPr>
              <a:t>24</a:t>
            </a:r>
            <a:endParaRPr lang="zh-CN" altLang="en-US" sz="1200" dirty="0">
              <a:solidFill>
                <a:schemeClr val="accent1">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endParaRPr>
          </a:p>
        </p:txBody>
      </p:sp>
      <p:sp>
        <p:nvSpPr>
          <p:cNvPr id="18" name="TextBox 17"/>
          <p:cNvSpPr txBox="1"/>
          <p:nvPr/>
        </p:nvSpPr>
        <p:spPr>
          <a:xfrm>
            <a:off x="2411760" y="3836536"/>
            <a:ext cx="504056" cy="276999"/>
          </a:xfrm>
          <a:prstGeom prst="rect">
            <a:avLst/>
          </a:prstGeom>
          <a:noFill/>
        </p:spPr>
        <p:txBody>
          <a:bodyPr wrap="square" rtlCol="0">
            <a:spAutoFit/>
          </a:bodyPr>
          <a:lstStyle/>
          <a:p>
            <a:r>
              <a:rPr lang="en-US" altLang="zh-CN" sz="1200" dirty="0" smtClean="0">
                <a:solidFill>
                  <a:schemeClr val="accent1">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rPr>
              <a:t>0</a:t>
            </a:r>
            <a:endParaRPr lang="zh-CN" altLang="en-US" sz="1200" dirty="0">
              <a:solidFill>
                <a:schemeClr val="accent1">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endParaRPr>
          </a:p>
        </p:txBody>
      </p:sp>
      <p:sp>
        <p:nvSpPr>
          <p:cNvPr id="19" name="TextBox 18"/>
          <p:cNvSpPr txBox="1"/>
          <p:nvPr/>
        </p:nvSpPr>
        <p:spPr>
          <a:xfrm>
            <a:off x="395536" y="1233215"/>
            <a:ext cx="1224136" cy="276999"/>
          </a:xfrm>
          <a:prstGeom prst="rect">
            <a:avLst/>
          </a:prstGeom>
          <a:noFill/>
        </p:spPr>
        <p:txBody>
          <a:bodyPr wrap="square" rtlCol="0">
            <a:spAutoFit/>
          </a:bodyPr>
          <a:lstStyle/>
          <a:p>
            <a:pPr algn="just"/>
            <a:r>
              <a:rPr lang="en-US" altLang="zh-CN" sz="1200" dirty="0" smtClean="0">
                <a:solidFill>
                  <a:schemeClr val="bg1">
                    <a:lumMod val="75000"/>
                  </a:schemeClr>
                </a:solidFill>
                <a:ea typeface="方正兰亭刊黑_GBK" panose="02000000000000000000" pitchFamily="2" charset="-122"/>
              </a:rPr>
              <a:t>2013</a:t>
            </a:r>
            <a:r>
              <a:rPr lang="en-US" altLang="zh-CN" sz="1200" dirty="0" smtClean="0">
                <a:solidFill>
                  <a:schemeClr val="bg1">
                    <a:lumMod val="75000"/>
                  </a:schemeClr>
                </a:solidFill>
                <a:latin typeface="方正兰亭刊黑_GBK" panose="02000000000000000000" pitchFamily="2" charset="-122"/>
                <a:ea typeface="方正兰亭刊黑_GBK" panose="02000000000000000000" pitchFamily="2" charset="-122"/>
              </a:rPr>
              <a:t> — </a:t>
            </a:r>
            <a:r>
              <a:rPr lang="zh-CN" altLang="en-US" sz="1200" dirty="0" smtClean="0">
                <a:solidFill>
                  <a:schemeClr val="bg1">
                    <a:lumMod val="75000"/>
                  </a:schemeClr>
                </a:solidFill>
                <a:latin typeface="方正兰亭刊黑_GBK" panose="02000000000000000000" pitchFamily="2" charset="-122"/>
                <a:ea typeface="方正兰亭刊黑_GBK" panose="02000000000000000000" pitchFamily="2" charset="-122"/>
              </a:rPr>
              <a:t>至今</a:t>
            </a:r>
            <a:endParaRPr lang="zh-CN" altLang="en-US" sz="1200" dirty="0">
              <a:solidFill>
                <a:schemeClr val="bg1">
                  <a:lumMod val="75000"/>
                </a:schemeClr>
              </a:solidFill>
              <a:latin typeface="方正兰亭刊黑_GBK" panose="02000000000000000000" pitchFamily="2" charset="-122"/>
              <a:ea typeface="方正兰亭刊黑_GBK" panose="02000000000000000000" pitchFamily="2" charset="-122"/>
            </a:endParaRPr>
          </a:p>
        </p:txBody>
      </p:sp>
      <p:sp>
        <p:nvSpPr>
          <p:cNvPr id="20" name="TextBox 19"/>
          <p:cNvSpPr txBox="1"/>
          <p:nvPr/>
        </p:nvSpPr>
        <p:spPr>
          <a:xfrm>
            <a:off x="395536" y="843558"/>
            <a:ext cx="1512168" cy="461665"/>
          </a:xfrm>
          <a:prstGeom prst="rect">
            <a:avLst/>
          </a:prstGeom>
          <a:noFill/>
        </p:spPr>
        <p:txBody>
          <a:bodyPr wrap="square" rtlCol="0" anchor="b">
            <a:spAutoFit/>
          </a:bodyPr>
          <a:lstStyle/>
          <a:p>
            <a:r>
              <a:rPr lang="zh-CN" altLang="en-US" sz="2400" b="1" dirty="0" smtClean="0">
                <a:solidFill>
                  <a:schemeClr val="bg1">
                    <a:lumMod val="85000"/>
                  </a:schemeClr>
                </a:solidFill>
                <a:latin typeface="方正兰亭刊黑_GBK" panose="02000000000000000000" pitchFamily="2" charset="-122"/>
                <a:ea typeface="方正兰亭刊黑_GBK" panose="02000000000000000000" pitchFamily="2" charset="-122"/>
              </a:rPr>
              <a:t>法 务</a:t>
            </a:r>
            <a:r>
              <a:rPr lang="zh-CN" altLang="en-US" sz="2400" b="1" dirty="0" smtClean="0">
                <a:solidFill>
                  <a:schemeClr val="bg1">
                    <a:lumMod val="95000"/>
                  </a:schemeClr>
                </a:solidFill>
                <a:latin typeface="方正兰亭刊黑_GBK" panose="02000000000000000000" pitchFamily="2" charset="-122"/>
                <a:ea typeface="方正兰亭刊黑_GBK" panose="02000000000000000000" pitchFamily="2" charset="-122"/>
              </a:rPr>
              <a:t> </a:t>
            </a:r>
            <a:r>
              <a:rPr lang="zh-CN" altLang="en-US" sz="1400" dirty="0" smtClean="0">
                <a:solidFill>
                  <a:schemeClr val="bg1">
                    <a:lumMod val="85000"/>
                  </a:schemeClr>
                </a:solidFill>
                <a:latin typeface="方正兰亭刊黑_GBK" panose="02000000000000000000" pitchFamily="2" charset="-122"/>
                <a:ea typeface="方正兰亭刊黑_GBK" panose="02000000000000000000" pitchFamily="2" charset="-122"/>
              </a:rPr>
              <a:t>统 计</a:t>
            </a:r>
            <a:endParaRPr lang="zh-CN" altLang="en-US" sz="1400" dirty="0">
              <a:solidFill>
                <a:schemeClr val="bg1">
                  <a:lumMod val="85000"/>
                </a:schemeClr>
              </a:solidFill>
              <a:latin typeface="方正兰亭刊黑_GBK" panose="02000000000000000000" pitchFamily="2" charset="-122"/>
              <a:ea typeface="方正兰亭刊黑_GBK" panose="02000000000000000000" pitchFamily="2" charset="-122"/>
            </a:endParaRPr>
          </a:p>
        </p:txBody>
      </p:sp>
      <p:pic>
        <p:nvPicPr>
          <p:cNvPr id="22" name="Picture 2" descr="D:\Documents\Pictures\下载.png"/>
          <p:cNvPicPr>
            <a:picLocks noChangeAspect="1" noChangeArrowheads="1"/>
          </p:cNvPicPr>
          <p:nvPr/>
        </p:nvPicPr>
        <p:blipFill>
          <a:blip r:embed="rId1" cstate="print"/>
          <a:srcRect/>
          <a:stretch>
            <a:fillRect/>
          </a:stretch>
        </p:blipFill>
        <p:spPr bwMode="auto">
          <a:xfrm>
            <a:off x="1187624" y="411510"/>
            <a:ext cx="10627349" cy="4418856"/>
          </a:xfrm>
          <a:prstGeom prst="rect">
            <a:avLst/>
          </a:prstGeom>
          <a:noFill/>
        </p:spPr>
      </p:pic>
      <p:sp>
        <p:nvSpPr>
          <p:cNvPr id="24" name="TextBox 23"/>
          <p:cNvSpPr txBox="1"/>
          <p:nvPr/>
        </p:nvSpPr>
        <p:spPr>
          <a:xfrm>
            <a:off x="6911752" y="4974223"/>
            <a:ext cx="2232248" cy="169277"/>
          </a:xfrm>
          <a:prstGeom prst="rect">
            <a:avLst/>
          </a:prstGeom>
          <a:noFill/>
        </p:spPr>
        <p:txBody>
          <a:bodyPr wrap="square" rtlCol="0">
            <a:spAutoFit/>
          </a:bodyPr>
          <a:lstStyle/>
          <a:p>
            <a:pPr algn="r"/>
            <a:r>
              <a:rPr lang="zh-CN" altLang="en-US" sz="500" dirty="0" smtClean="0">
                <a:solidFill>
                  <a:schemeClr val="bg1">
                    <a:lumMod val="65000"/>
                  </a:schemeClr>
                </a:solidFill>
                <a:latin typeface="方正兰亭刊黑_GBK" panose="02000000000000000000" pitchFamily="2" charset="-122"/>
                <a:ea typeface="方正兰亭刊黑_GBK" panose="02000000000000000000" pitchFamily="2" charset="-122"/>
              </a:rPr>
              <a:t>说明：本页内容仅作演示，实际效果以系统为准。</a:t>
            </a:r>
            <a:endParaRPr lang="zh-CN" altLang="en-US" sz="7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未标题-1.jpg"/>
          <p:cNvPicPr>
            <a:picLocks noChangeAspect="1"/>
          </p:cNvPicPr>
          <p:nvPr/>
        </p:nvPicPr>
        <p:blipFill>
          <a:blip r:embed="rId1" cstate="print"/>
          <a:stretch>
            <a:fillRect/>
          </a:stretch>
        </p:blipFill>
        <p:spPr>
          <a:xfrm>
            <a:off x="899592" y="195486"/>
            <a:ext cx="8246691" cy="4948014"/>
          </a:xfrm>
          <a:prstGeom prst="rect">
            <a:avLst/>
          </a:prstGeom>
          <a:solidFill>
            <a:srgbClr val="333333"/>
          </a:solidFill>
        </p:spPr>
      </p:pic>
      <p:sp>
        <p:nvSpPr>
          <p:cNvPr id="4" name="椭圆 3"/>
          <p:cNvSpPr/>
          <p:nvPr/>
        </p:nvSpPr>
        <p:spPr>
          <a:xfrm>
            <a:off x="4427984" y="771550"/>
            <a:ext cx="288032" cy="2880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54"/>
          <p:cNvGrpSpPr/>
          <p:nvPr/>
        </p:nvGrpSpPr>
        <p:grpSpPr>
          <a:xfrm>
            <a:off x="4644008" y="483518"/>
            <a:ext cx="1296144" cy="540032"/>
            <a:chOff x="4644008" y="483518"/>
            <a:chExt cx="1296144" cy="540032"/>
          </a:xfrm>
        </p:grpSpPr>
        <p:sp>
          <p:nvSpPr>
            <p:cNvPr id="6" name="任意多边形 5"/>
            <p:cNvSpPr/>
            <p:nvPr/>
          </p:nvSpPr>
          <p:spPr>
            <a:xfrm>
              <a:off x="4644008" y="771550"/>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860032" y="490023"/>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4896036" y="483518"/>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2014</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11</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月，金融合同贷款纠纷</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9" name="组合 51"/>
          <p:cNvGrpSpPr/>
          <p:nvPr/>
        </p:nvGrpSpPr>
        <p:grpSpPr>
          <a:xfrm>
            <a:off x="1691680" y="3939902"/>
            <a:ext cx="1296144" cy="582570"/>
            <a:chOff x="1691680" y="3939902"/>
            <a:chExt cx="1296144" cy="582570"/>
          </a:xfrm>
        </p:grpSpPr>
        <p:sp>
          <p:nvSpPr>
            <p:cNvPr id="10" name="任意多边形 9"/>
            <p:cNvSpPr/>
            <p:nvPr/>
          </p:nvSpPr>
          <p:spPr>
            <a:xfrm>
              <a:off x="2735824" y="3939902"/>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圆角矩形 10"/>
            <p:cNvSpPr/>
            <p:nvPr/>
          </p:nvSpPr>
          <p:spPr>
            <a:xfrm>
              <a:off x="1691680" y="4155926"/>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727684" y="4149421"/>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2014</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7</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月，金融合同贷款纠纷</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 name="组合 53"/>
          <p:cNvGrpSpPr/>
          <p:nvPr/>
        </p:nvGrpSpPr>
        <p:grpSpPr>
          <a:xfrm>
            <a:off x="5076056" y="1563638"/>
            <a:ext cx="1368152" cy="396016"/>
            <a:chOff x="5076056" y="1563638"/>
            <a:chExt cx="1368152" cy="396016"/>
          </a:xfrm>
        </p:grpSpPr>
        <p:sp>
          <p:nvSpPr>
            <p:cNvPr id="14" name="任意多边形 13"/>
            <p:cNvSpPr/>
            <p:nvPr/>
          </p:nvSpPr>
          <p:spPr>
            <a:xfrm>
              <a:off x="5076056" y="1707654"/>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圆角矩形 14"/>
            <p:cNvSpPr/>
            <p:nvPr/>
          </p:nvSpPr>
          <p:spPr>
            <a:xfrm>
              <a:off x="5364088" y="1570143"/>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5400092" y="1563638"/>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2014</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12</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月，金融合同贷款纠纷</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 name="组合 52"/>
          <p:cNvGrpSpPr/>
          <p:nvPr/>
        </p:nvGrpSpPr>
        <p:grpSpPr>
          <a:xfrm>
            <a:off x="5364088" y="3543886"/>
            <a:ext cx="1260140" cy="612040"/>
            <a:chOff x="5364088" y="3543886"/>
            <a:chExt cx="1260140" cy="612040"/>
          </a:xfrm>
        </p:grpSpPr>
        <p:sp>
          <p:nvSpPr>
            <p:cNvPr id="18" name="任意多边形 17"/>
            <p:cNvSpPr/>
            <p:nvPr/>
          </p:nvSpPr>
          <p:spPr>
            <a:xfrm>
              <a:off x="5364088" y="3543886"/>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圆角矩形 18"/>
            <p:cNvSpPr/>
            <p:nvPr/>
          </p:nvSpPr>
          <p:spPr>
            <a:xfrm>
              <a:off x="5544108" y="3789380"/>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5580112" y="3782875"/>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2014</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8</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月，金融合同贷款纠纷</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1" name="组合 65"/>
          <p:cNvGrpSpPr/>
          <p:nvPr/>
        </p:nvGrpSpPr>
        <p:grpSpPr>
          <a:xfrm>
            <a:off x="5292080" y="4227934"/>
            <a:ext cx="1296144" cy="582570"/>
            <a:chOff x="5292080" y="4227934"/>
            <a:chExt cx="1296144" cy="582570"/>
          </a:xfrm>
        </p:grpSpPr>
        <p:sp>
          <p:nvSpPr>
            <p:cNvPr id="22" name="任意多边形 21"/>
            <p:cNvSpPr/>
            <p:nvPr/>
          </p:nvSpPr>
          <p:spPr>
            <a:xfrm>
              <a:off x="5292080" y="4227934"/>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圆角矩形 22"/>
            <p:cNvSpPr/>
            <p:nvPr/>
          </p:nvSpPr>
          <p:spPr>
            <a:xfrm>
              <a:off x="5508104" y="4443958"/>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5544108" y="4437453"/>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月，金融合同贷款纠纷</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 name="组合 66"/>
          <p:cNvGrpSpPr/>
          <p:nvPr/>
        </p:nvGrpSpPr>
        <p:grpSpPr>
          <a:xfrm>
            <a:off x="2987824" y="4335974"/>
            <a:ext cx="1296144" cy="553043"/>
            <a:chOff x="2987824" y="4335974"/>
            <a:chExt cx="1296144" cy="553043"/>
          </a:xfrm>
        </p:grpSpPr>
        <p:sp>
          <p:nvSpPr>
            <p:cNvPr id="26" name="任意多边形 25"/>
            <p:cNvSpPr/>
            <p:nvPr/>
          </p:nvSpPr>
          <p:spPr>
            <a:xfrm>
              <a:off x="4031968" y="4335974"/>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圆角矩形 26"/>
            <p:cNvSpPr/>
            <p:nvPr/>
          </p:nvSpPr>
          <p:spPr>
            <a:xfrm>
              <a:off x="2987824" y="4522471"/>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3023828" y="4515966"/>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3</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月，关联自然人涉嫌诈骗案</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 name="组合 67"/>
          <p:cNvGrpSpPr/>
          <p:nvPr/>
        </p:nvGrpSpPr>
        <p:grpSpPr>
          <a:xfrm>
            <a:off x="2915816" y="1491630"/>
            <a:ext cx="1260112" cy="576064"/>
            <a:chOff x="2915816" y="1491630"/>
            <a:chExt cx="1260112" cy="576064"/>
          </a:xfrm>
        </p:grpSpPr>
        <p:sp>
          <p:nvSpPr>
            <p:cNvPr id="30" name="任意多边形 29"/>
            <p:cNvSpPr/>
            <p:nvPr/>
          </p:nvSpPr>
          <p:spPr>
            <a:xfrm>
              <a:off x="3923928" y="1491630"/>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圆角矩形 30"/>
            <p:cNvSpPr/>
            <p:nvPr/>
          </p:nvSpPr>
          <p:spPr>
            <a:xfrm>
              <a:off x="2915816" y="1701148"/>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2951820" y="1694643"/>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6</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月，金融合同贷款纠纷</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 name="组合 84"/>
          <p:cNvGrpSpPr/>
          <p:nvPr/>
        </p:nvGrpSpPr>
        <p:grpSpPr>
          <a:xfrm>
            <a:off x="2195736" y="879590"/>
            <a:ext cx="1332120" cy="546538"/>
            <a:chOff x="2195736" y="879590"/>
            <a:chExt cx="1332120" cy="546538"/>
          </a:xfrm>
        </p:grpSpPr>
        <p:sp>
          <p:nvSpPr>
            <p:cNvPr id="34" name="任意多边形 33"/>
            <p:cNvSpPr/>
            <p:nvPr/>
          </p:nvSpPr>
          <p:spPr>
            <a:xfrm>
              <a:off x="3275856" y="879590"/>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圆角矩形 34"/>
            <p:cNvSpPr/>
            <p:nvPr/>
          </p:nvSpPr>
          <p:spPr>
            <a:xfrm>
              <a:off x="2195736" y="1059582"/>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231740" y="1053077"/>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7</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月，金融合同贷款纠纷</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7" name="组合 87"/>
          <p:cNvGrpSpPr/>
          <p:nvPr/>
        </p:nvGrpSpPr>
        <p:grpSpPr>
          <a:xfrm>
            <a:off x="5724128" y="2067694"/>
            <a:ext cx="1260140" cy="612040"/>
            <a:chOff x="5724128" y="2067694"/>
            <a:chExt cx="1260140" cy="612040"/>
          </a:xfrm>
        </p:grpSpPr>
        <p:sp>
          <p:nvSpPr>
            <p:cNvPr id="38" name="任意多边形 37"/>
            <p:cNvSpPr/>
            <p:nvPr/>
          </p:nvSpPr>
          <p:spPr>
            <a:xfrm>
              <a:off x="5724128" y="2427734"/>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圆角矩形 38"/>
            <p:cNvSpPr/>
            <p:nvPr/>
          </p:nvSpPr>
          <p:spPr>
            <a:xfrm>
              <a:off x="5904148" y="2074199"/>
              <a:ext cx="1080120" cy="360040"/>
            </a:xfrm>
            <a:prstGeom prst="round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5940152" y="2067694"/>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9</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月，企业宣布破产重组</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1" name="组合 85"/>
          <p:cNvGrpSpPr/>
          <p:nvPr/>
        </p:nvGrpSpPr>
        <p:grpSpPr>
          <a:xfrm>
            <a:off x="7200320" y="3183846"/>
            <a:ext cx="1260112" cy="618546"/>
            <a:chOff x="7200320" y="3183846"/>
            <a:chExt cx="1260112" cy="618546"/>
          </a:xfrm>
        </p:grpSpPr>
        <p:sp>
          <p:nvSpPr>
            <p:cNvPr id="42" name="任意多边形 41"/>
            <p:cNvSpPr/>
            <p:nvPr/>
          </p:nvSpPr>
          <p:spPr>
            <a:xfrm>
              <a:off x="7200320" y="3183846"/>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圆角矩形 42"/>
            <p:cNvSpPr/>
            <p:nvPr/>
          </p:nvSpPr>
          <p:spPr>
            <a:xfrm>
              <a:off x="7380312" y="3435846"/>
              <a:ext cx="1080120" cy="360040"/>
            </a:xfrm>
            <a:prstGeom prst="round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7416316" y="3429341"/>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9</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月，企业宣布破产重组</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5" name="组合 86"/>
          <p:cNvGrpSpPr/>
          <p:nvPr/>
        </p:nvGrpSpPr>
        <p:grpSpPr>
          <a:xfrm>
            <a:off x="5796136" y="3075806"/>
            <a:ext cx="1224136" cy="648072"/>
            <a:chOff x="5796136" y="3075806"/>
            <a:chExt cx="1224136" cy="648072"/>
          </a:xfrm>
        </p:grpSpPr>
        <p:sp>
          <p:nvSpPr>
            <p:cNvPr id="46" name="任意多边形 45"/>
            <p:cNvSpPr/>
            <p:nvPr/>
          </p:nvSpPr>
          <p:spPr>
            <a:xfrm>
              <a:off x="5796136" y="3075806"/>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圆角矩形 46"/>
            <p:cNvSpPr/>
            <p:nvPr/>
          </p:nvSpPr>
          <p:spPr>
            <a:xfrm>
              <a:off x="5940152" y="3357332"/>
              <a:ext cx="1080120" cy="360040"/>
            </a:xfrm>
            <a:prstGeom prst="round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5976156" y="3350827"/>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9</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月，企业宣布破产重组</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9" name="组合 88"/>
          <p:cNvGrpSpPr/>
          <p:nvPr/>
        </p:nvGrpSpPr>
        <p:grpSpPr>
          <a:xfrm>
            <a:off x="6948264" y="2499742"/>
            <a:ext cx="1422158" cy="373051"/>
            <a:chOff x="6948264" y="2499742"/>
            <a:chExt cx="1422158" cy="373051"/>
          </a:xfrm>
        </p:grpSpPr>
        <p:sp>
          <p:nvSpPr>
            <p:cNvPr id="50" name="任意多边形 49"/>
            <p:cNvSpPr/>
            <p:nvPr/>
          </p:nvSpPr>
          <p:spPr>
            <a:xfrm>
              <a:off x="6948264" y="2571750"/>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圆角矩形 50"/>
            <p:cNvSpPr/>
            <p:nvPr/>
          </p:nvSpPr>
          <p:spPr>
            <a:xfrm>
              <a:off x="7272300" y="2506247"/>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7254298" y="2499742"/>
              <a:ext cx="1116124"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10</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月，关联自然人涉嫌受贿案</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3" name="组合 93"/>
          <p:cNvGrpSpPr/>
          <p:nvPr/>
        </p:nvGrpSpPr>
        <p:grpSpPr>
          <a:xfrm>
            <a:off x="4644008" y="483518"/>
            <a:ext cx="1296144" cy="540032"/>
            <a:chOff x="4644008" y="483518"/>
            <a:chExt cx="1296144" cy="540032"/>
          </a:xfrm>
        </p:grpSpPr>
        <p:sp>
          <p:nvSpPr>
            <p:cNvPr id="54" name="任意多边形 53"/>
            <p:cNvSpPr/>
            <p:nvPr/>
          </p:nvSpPr>
          <p:spPr>
            <a:xfrm>
              <a:off x="4644008" y="771550"/>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圆角矩形 54"/>
            <p:cNvSpPr/>
            <p:nvPr/>
          </p:nvSpPr>
          <p:spPr>
            <a:xfrm>
              <a:off x="4860032" y="490023"/>
              <a:ext cx="1080120" cy="360040"/>
            </a:xfrm>
            <a:prstGeom prst="round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4896036" y="483518"/>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6</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月，企业被工商注销</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组合 94"/>
          <p:cNvGrpSpPr/>
          <p:nvPr/>
        </p:nvGrpSpPr>
        <p:grpSpPr>
          <a:xfrm>
            <a:off x="2195736" y="879590"/>
            <a:ext cx="1332120" cy="540032"/>
            <a:chOff x="2195736" y="886096"/>
            <a:chExt cx="1332120" cy="540032"/>
          </a:xfrm>
        </p:grpSpPr>
        <p:sp>
          <p:nvSpPr>
            <p:cNvPr id="58" name="任意多边形 57"/>
            <p:cNvSpPr/>
            <p:nvPr/>
          </p:nvSpPr>
          <p:spPr>
            <a:xfrm>
              <a:off x="3275856" y="886096"/>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圆角矩形 58"/>
            <p:cNvSpPr/>
            <p:nvPr/>
          </p:nvSpPr>
          <p:spPr>
            <a:xfrm>
              <a:off x="2195736" y="1059582"/>
              <a:ext cx="1080120" cy="360040"/>
            </a:xfrm>
            <a:prstGeom prst="round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TextBox 59"/>
            <p:cNvSpPr txBox="1"/>
            <p:nvPr/>
          </p:nvSpPr>
          <p:spPr>
            <a:xfrm>
              <a:off x="2231740" y="1053077"/>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11</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月，企业被工商注销</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1" name="组合 98"/>
          <p:cNvGrpSpPr/>
          <p:nvPr/>
        </p:nvGrpSpPr>
        <p:grpSpPr>
          <a:xfrm>
            <a:off x="2915816" y="1491630"/>
            <a:ext cx="1260112" cy="576064"/>
            <a:chOff x="2267744" y="879590"/>
            <a:chExt cx="1260112" cy="576064"/>
          </a:xfrm>
        </p:grpSpPr>
        <p:sp>
          <p:nvSpPr>
            <p:cNvPr id="62" name="任意多边形 61"/>
            <p:cNvSpPr/>
            <p:nvPr/>
          </p:nvSpPr>
          <p:spPr>
            <a:xfrm>
              <a:off x="3275856" y="879590"/>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圆角矩形 62"/>
            <p:cNvSpPr/>
            <p:nvPr/>
          </p:nvSpPr>
          <p:spPr>
            <a:xfrm>
              <a:off x="2267744" y="1089108"/>
              <a:ext cx="1080120" cy="360040"/>
            </a:xfrm>
            <a:prstGeom prst="round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63"/>
            <p:cNvSpPr txBox="1"/>
            <p:nvPr/>
          </p:nvSpPr>
          <p:spPr>
            <a:xfrm>
              <a:off x="2303748" y="1082603"/>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11</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月，企业被工商注销</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5" name="组合 102"/>
          <p:cNvGrpSpPr/>
          <p:nvPr/>
        </p:nvGrpSpPr>
        <p:grpSpPr>
          <a:xfrm>
            <a:off x="1691680" y="3939902"/>
            <a:ext cx="1296144" cy="582570"/>
            <a:chOff x="1691680" y="3939902"/>
            <a:chExt cx="1296144" cy="582570"/>
          </a:xfrm>
        </p:grpSpPr>
        <p:sp>
          <p:nvSpPr>
            <p:cNvPr id="66" name="任意多边形 65"/>
            <p:cNvSpPr/>
            <p:nvPr/>
          </p:nvSpPr>
          <p:spPr>
            <a:xfrm>
              <a:off x="2735824" y="3939902"/>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圆角矩形 66"/>
            <p:cNvSpPr/>
            <p:nvPr/>
          </p:nvSpPr>
          <p:spPr>
            <a:xfrm>
              <a:off x="1691680" y="4155926"/>
              <a:ext cx="1080120" cy="360040"/>
            </a:xfrm>
            <a:prstGeom prst="round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1727684" y="4149421"/>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4</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月，企业被工商注销</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9" name="矩形 68"/>
          <p:cNvSpPr/>
          <p:nvPr/>
        </p:nvSpPr>
        <p:spPr>
          <a:xfrm>
            <a:off x="0" y="1779662"/>
            <a:ext cx="9144000" cy="194421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69"/>
          <p:cNvSpPr txBox="1"/>
          <p:nvPr/>
        </p:nvSpPr>
        <p:spPr>
          <a:xfrm>
            <a:off x="3275856" y="2067694"/>
            <a:ext cx="2376264" cy="1384995"/>
          </a:xfrm>
          <a:prstGeom prst="rect">
            <a:avLst/>
          </a:prstGeom>
          <a:noFill/>
        </p:spPr>
        <p:txBody>
          <a:bodyPr wrap="square" rtlCol="0">
            <a:spAutoFit/>
          </a:bodyPr>
          <a:lstStyle/>
          <a:p>
            <a:pPr marL="228600" indent="-228600" algn="just">
              <a:lnSpc>
                <a:spcPct val="150000"/>
              </a:lnSpc>
              <a:buFont typeface="+mj-lt"/>
              <a:buAutoNum type="arabicPeriod"/>
            </a:pPr>
            <a:r>
              <a:rPr lang="zh-CN" altLang="en-US" sz="1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企业发生员工离职潮</a:t>
            </a:r>
            <a:endParaRPr lang="en-US" altLang="zh-CN" sz="1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228600" indent="-228600" algn="just">
              <a:lnSpc>
                <a:spcPct val="150000"/>
              </a:lnSpc>
              <a:buFont typeface="+mj-lt"/>
              <a:buAutoNum type="arabicPeriod"/>
            </a:pPr>
            <a:r>
              <a:rPr lang="zh-CN" altLang="en-US" sz="1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企业高管频繁更换</a:t>
            </a:r>
            <a:endParaRPr lang="en-US" altLang="zh-CN" sz="1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228600" indent="-228600" algn="just">
              <a:lnSpc>
                <a:spcPct val="150000"/>
              </a:lnSpc>
              <a:buFont typeface="+mj-lt"/>
              <a:buAutoNum type="arabicPeriod"/>
            </a:pPr>
            <a:r>
              <a:rPr lang="zh-CN" altLang="en-US" sz="1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负面新闻集中爆发</a:t>
            </a:r>
            <a:endParaRPr lang="en-US" altLang="zh-CN" sz="1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228600" indent="-228600" algn="just">
              <a:lnSpc>
                <a:spcPct val="150000"/>
              </a:lnSpc>
              <a:buFont typeface="+mj-lt"/>
              <a:buAutoNum type="arabicPeriod"/>
            </a:pPr>
            <a:r>
              <a:rPr lang="zh-CN" altLang="en-US" sz="1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企业员工工资被拖欠</a:t>
            </a:r>
            <a:endParaRPr lang="zh-CN" altLang="en-US" sz="1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TextBox 70"/>
          <p:cNvSpPr txBox="1"/>
          <p:nvPr/>
        </p:nvSpPr>
        <p:spPr>
          <a:xfrm>
            <a:off x="6444208" y="339502"/>
            <a:ext cx="2520280" cy="1215076"/>
          </a:xfrm>
          <a:prstGeom prst="rect">
            <a:avLst/>
          </a:prstGeom>
          <a:noFill/>
        </p:spPr>
        <p:txBody>
          <a:bodyPr wrap="square" rtlCol="0">
            <a:spAutoFit/>
          </a:bodyPr>
          <a:lstStyle/>
          <a:p>
            <a:pPr algn="ctr">
              <a:lnSpc>
                <a:spcPct val="114000"/>
              </a:lnSpc>
            </a:pPr>
            <a:r>
              <a:rPr lang="en-US" altLang="zh-CN" sz="3200" b="1" dirty="0" smtClean="0">
                <a:solidFill>
                  <a:srgbClr val="C00000"/>
                </a:solidFill>
                <a:latin typeface="Arial" panose="020B0604020202020204" pitchFamily="34" charset="0"/>
                <a:ea typeface="微软雅黑" panose="020B0503020204020204" pitchFamily="34" charset="-122"/>
                <a:cs typeface="Arial" panose="020B0604020202020204" pitchFamily="34" charset="0"/>
              </a:rPr>
              <a:t>300</a:t>
            </a:r>
            <a:r>
              <a:rPr lang="zh-CN" altLang="en-US" sz="3200" b="1" dirty="0" smtClean="0">
                <a:solidFill>
                  <a:srgbClr val="C00000"/>
                </a:solidFill>
                <a:latin typeface="Arial" panose="020B0604020202020204" pitchFamily="34" charset="0"/>
                <a:ea typeface="微软雅黑" panose="020B0503020204020204" pitchFamily="34" charset="-122"/>
                <a:cs typeface="Arial" panose="020B0604020202020204" pitchFamily="34" charset="0"/>
              </a:rPr>
              <a:t>亿人民币坏账</a:t>
            </a:r>
            <a:endParaRPr lang="zh-CN" altLang="en-US" sz="3200" b="1" dirty="0" smtClean="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73" name="TextBox 72"/>
          <p:cNvSpPr txBox="1"/>
          <p:nvPr/>
        </p:nvSpPr>
        <p:spPr>
          <a:xfrm>
            <a:off x="6911752" y="4974223"/>
            <a:ext cx="2232248" cy="169277"/>
          </a:xfrm>
          <a:prstGeom prst="rect">
            <a:avLst/>
          </a:prstGeom>
          <a:noFill/>
        </p:spPr>
        <p:txBody>
          <a:bodyPr wrap="square" rtlCol="0">
            <a:spAutoFit/>
          </a:bodyPr>
          <a:lstStyle/>
          <a:p>
            <a:pPr algn="r"/>
            <a:r>
              <a:rPr lang="zh-CN" altLang="en-US" sz="500" dirty="0" smtClean="0">
                <a:solidFill>
                  <a:schemeClr val="bg1">
                    <a:lumMod val="65000"/>
                  </a:schemeClr>
                </a:solidFill>
                <a:latin typeface="方正兰亭刊黑_GBK" panose="02000000000000000000" pitchFamily="2" charset="-122"/>
                <a:ea typeface="方正兰亭刊黑_GBK" panose="02000000000000000000" pitchFamily="2" charset="-122"/>
              </a:rPr>
              <a:t>说明：本页内容仅作演示，实际效果以系统为准。</a:t>
            </a:r>
            <a:endParaRPr lang="zh-CN" altLang="en-US" sz="7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strips(downRight)">
                                      <p:cBhvr>
                                        <p:cTn id="61" dur="1000"/>
                                        <p:tgtEl>
                                          <p:spTgt spid="69"/>
                                        </p:tgtEl>
                                      </p:cBhvr>
                                    </p:animEffect>
                                  </p:childTnLst>
                                </p:cTn>
                              </p:par>
                            </p:childTnLst>
                          </p:cTn>
                        </p:par>
                        <p:par>
                          <p:cTn id="62" fill="hold">
                            <p:stCondLst>
                              <p:cond delay="1000"/>
                            </p:stCondLst>
                            <p:childTnLst>
                              <p:par>
                                <p:cTn id="63" presetID="18" presetClass="entr" presetSubtype="6" fill="hold" nodeType="afterEffect">
                                  <p:stCondLst>
                                    <p:cond delay="0"/>
                                  </p:stCondLst>
                                  <p:childTnLst>
                                    <p:set>
                                      <p:cBhvr>
                                        <p:cTn id="64" dur="1" fill="hold">
                                          <p:stCondLst>
                                            <p:cond delay="0"/>
                                          </p:stCondLst>
                                        </p:cTn>
                                        <p:tgtEl>
                                          <p:spTgt spid="70">
                                            <p:txEl>
                                              <p:pRg st="0" end="0"/>
                                            </p:txEl>
                                          </p:spTgt>
                                        </p:tgtEl>
                                        <p:attrNameLst>
                                          <p:attrName>style.visibility</p:attrName>
                                        </p:attrNameLst>
                                      </p:cBhvr>
                                      <p:to>
                                        <p:strVal val="visible"/>
                                      </p:to>
                                    </p:set>
                                    <p:animEffect transition="in" filter="strips(downRight)">
                                      <p:cBhvr>
                                        <p:cTn id="65" dur="1000"/>
                                        <p:tgtEl>
                                          <p:spTgt spid="70">
                                            <p:txEl>
                                              <p:pRg st="0" end="0"/>
                                            </p:txEl>
                                          </p:spTgt>
                                        </p:tgtEl>
                                      </p:cBhvr>
                                    </p:animEffect>
                                  </p:childTnLst>
                                </p:cTn>
                              </p:par>
                              <p:par>
                                <p:cTn id="66" presetID="18" presetClass="entr" presetSubtype="6" fill="hold" nodeType="withEffect">
                                  <p:stCondLst>
                                    <p:cond delay="0"/>
                                  </p:stCondLst>
                                  <p:childTnLst>
                                    <p:set>
                                      <p:cBhvr>
                                        <p:cTn id="67" dur="1" fill="hold">
                                          <p:stCondLst>
                                            <p:cond delay="0"/>
                                          </p:stCondLst>
                                        </p:cTn>
                                        <p:tgtEl>
                                          <p:spTgt spid="70">
                                            <p:txEl>
                                              <p:pRg st="1" end="1"/>
                                            </p:txEl>
                                          </p:spTgt>
                                        </p:tgtEl>
                                        <p:attrNameLst>
                                          <p:attrName>style.visibility</p:attrName>
                                        </p:attrNameLst>
                                      </p:cBhvr>
                                      <p:to>
                                        <p:strVal val="visible"/>
                                      </p:to>
                                    </p:set>
                                    <p:animEffect transition="in" filter="strips(downRight)">
                                      <p:cBhvr>
                                        <p:cTn id="68" dur="1000"/>
                                        <p:tgtEl>
                                          <p:spTgt spid="70">
                                            <p:txEl>
                                              <p:pRg st="1" end="1"/>
                                            </p:txEl>
                                          </p:spTgt>
                                        </p:tgtEl>
                                      </p:cBhvr>
                                    </p:animEffect>
                                  </p:childTnLst>
                                </p:cTn>
                              </p:par>
                              <p:par>
                                <p:cTn id="69" presetID="18" presetClass="entr" presetSubtype="6" fill="hold" nodeType="withEffect">
                                  <p:stCondLst>
                                    <p:cond delay="0"/>
                                  </p:stCondLst>
                                  <p:childTnLst>
                                    <p:set>
                                      <p:cBhvr>
                                        <p:cTn id="70" dur="1" fill="hold">
                                          <p:stCondLst>
                                            <p:cond delay="0"/>
                                          </p:stCondLst>
                                        </p:cTn>
                                        <p:tgtEl>
                                          <p:spTgt spid="70">
                                            <p:txEl>
                                              <p:pRg st="2" end="2"/>
                                            </p:txEl>
                                          </p:spTgt>
                                        </p:tgtEl>
                                        <p:attrNameLst>
                                          <p:attrName>style.visibility</p:attrName>
                                        </p:attrNameLst>
                                      </p:cBhvr>
                                      <p:to>
                                        <p:strVal val="visible"/>
                                      </p:to>
                                    </p:set>
                                    <p:animEffect transition="in" filter="strips(downRight)">
                                      <p:cBhvr>
                                        <p:cTn id="71" dur="1000"/>
                                        <p:tgtEl>
                                          <p:spTgt spid="70">
                                            <p:txEl>
                                              <p:pRg st="2" end="2"/>
                                            </p:txEl>
                                          </p:spTgt>
                                        </p:tgtEl>
                                      </p:cBhvr>
                                    </p:animEffect>
                                  </p:childTnLst>
                                </p:cTn>
                              </p:par>
                              <p:par>
                                <p:cTn id="72" presetID="18" presetClass="entr" presetSubtype="6" fill="hold" nodeType="withEffect">
                                  <p:stCondLst>
                                    <p:cond delay="0"/>
                                  </p:stCondLst>
                                  <p:childTnLst>
                                    <p:set>
                                      <p:cBhvr>
                                        <p:cTn id="73" dur="1" fill="hold">
                                          <p:stCondLst>
                                            <p:cond delay="0"/>
                                          </p:stCondLst>
                                        </p:cTn>
                                        <p:tgtEl>
                                          <p:spTgt spid="70">
                                            <p:txEl>
                                              <p:pRg st="3" end="3"/>
                                            </p:txEl>
                                          </p:spTgt>
                                        </p:tgtEl>
                                        <p:attrNameLst>
                                          <p:attrName>style.visibility</p:attrName>
                                        </p:attrNameLst>
                                      </p:cBhvr>
                                      <p:to>
                                        <p:strVal val="visible"/>
                                      </p:to>
                                    </p:set>
                                    <p:animEffect transition="in" filter="strips(downRight)">
                                      <p:cBhvr>
                                        <p:cTn id="74" dur="1000"/>
                                        <p:tgtEl>
                                          <p:spTgt spid="70">
                                            <p:txEl>
                                              <p:pRg st="3" end="3"/>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grpId="0" nodeType="click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strips(downRight)">
                                      <p:cBhvr>
                                        <p:cTn id="7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捕获3.JPG"/>
          <p:cNvPicPr>
            <a:picLocks noChangeAspect="1"/>
          </p:cNvPicPr>
          <p:nvPr/>
        </p:nvPicPr>
        <p:blipFill>
          <a:blip r:embed="rId1" cstate="print"/>
          <a:stretch>
            <a:fillRect/>
          </a:stretch>
        </p:blipFill>
        <p:spPr>
          <a:xfrm>
            <a:off x="0" y="0"/>
            <a:ext cx="9143999" cy="5143500"/>
          </a:xfrm>
          <a:prstGeom prst="rect">
            <a:avLst/>
          </a:prstGeom>
        </p:spPr>
      </p:pic>
      <p:sp>
        <p:nvSpPr>
          <p:cNvPr id="3" name="矩形 2"/>
          <p:cNvSpPr/>
          <p:nvPr/>
        </p:nvSpPr>
        <p:spPr>
          <a:xfrm>
            <a:off x="0" y="0"/>
            <a:ext cx="9144000" cy="51435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305526" y="195486"/>
            <a:ext cx="648072" cy="288032"/>
          </a:xfrm>
          <a:prstGeom prst="round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bg1">
                    <a:lumMod val="65000"/>
                  </a:schemeClr>
                </a:solidFill>
                <a:latin typeface="方正兰亭刊黑_GBK" panose="02000000000000000000" pitchFamily="2" charset="-122"/>
                <a:ea typeface="方正兰亭刊黑_GBK" panose="02000000000000000000" pitchFamily="2" charset="-122"/>
              </a:rPr>
              <a:t>案    例</a:t>
            </a:r>
            <a:endParaRPr lang="zh-CN" altLang="en-US" sz="10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
        <p:nvSpPr>
          <p:cNvPr id="6" name="TextBox 5"/>
          <p:cNvSpPr txBox="1"/>
          <p:nvPr/>
        </p:nvSpPr>
        <p:spPr>
          <a:xfrm>
            <a:off x="2195736" y="1997427"/>
            <a:ext cx="4896544" cy="646331"/>
          </a:xfrm>
          <a:prstGeom prst="rect">
            <a:avLst/>
          </a:prstGeom>
          <a:noFill/>
        </p:spPr>
        <p:txBody>
          <a:bodyPr wrap="square" rtlCol="0">
            <a:spAutoFit/>
          </a:bodyPr>
          <a:lstStyle/>
          <a:p>
            <a:pPr algn="ctr"/>
            <a:r>
              <a:rPr lang="zh-CN" altLang="en-US" sz="3600" b="1" dirty="0" smtClean="0">
                <a:solidFill>
                  <a:schemeClr val="bg1">
                    <a:lumMod val="85000"/>
                  </a:schemeClr>
                </a:solidFill>
                <a:latin typeface="方正兰亭刊黑_GBK" panose="02000000000000000000" pitchFamily="2" charset="-122"/>
                <a:ea typeface="方正兰亭刊黑_GBK" panose="02000000000000000000" pitchFamily="2" charset="-122"/>
              </a:rPr>
              <a:t>易九金融服务有限公司</a:t>
            </a:r>
            <a:endParaRPr lang="zh-CN" altLang="en-US" b="1" dirty="0">
              <a:solidFill>
                <a:schemeClr val="bg1">
                  <a:lumMod val="85000"/>
                </a:schemeClr>
              </a:solidFill>
              <a:latin typeface="方正兰亭刊黑_GBK" panose="02000000000000000000" pitchFamily="2" charset="-122"/>
              <a:ea typeface="方正兰亭刊黑_GBK" panose="02000000000000000000" pitchFamily="2" charset="-122"/>
            </a:endParaRPr>
          </a:p>
        </p:txBody>
      </p:sp>
      <p:sp>
        <p:nvSpPr>
          <p:cNvPr id="7" name="TextBox 6"/>
          <p:cNvSpPr txBox="1"/>
          <p:nvPr/>
        </p:nvSpPr>
        <p:spPr>
          <a:xfrm>
            <a:off x="2771800" y="2571750"/>
            <a:ext cx="3744416" cy="646331"/>
          </a:xfrm>
          <a:prstGeom prst="rect">
            <a:avLst/>
          </a:prstGeom>
          <a:noFill/>
        </p:spPr>
        <p:txBody>
          <a:bodyPr wrap="square" rtlCol="0">
            <a:spAutoFit/>
          </a:bodyPr>
          <a:lstStyle/>
          <a:p>
            <a:pPr algn="ctr"/>
            <a:r>
              <a:rPr lang="zh-CN" altLang="en-US" dirty="0" smtClean="0">
                <a:solidFill>
                  <a:schemeClr val="bg1">
                    <a:lumMod val="85000"/>
                  </a:schemeClr>
                </a:solidFill>
                <a:latin typeface="方正兰亭刊黑_GBK" panose="02000000000000000000" pitchFamily="2" charset="-122"/>
                <a:ea typeface="方正兰亭刊黑_GBK" panose="02000000000000000000" pitchFamily="2" charset="-122"/>
              </a:rPr>
              <a:t>用户投资无法兑付，涉及金额</a:t>
            </a:r>
            <a:endParaRPr lang="en-US" altLang="zh-CN" dirty="0" smtClean="0">
              <a:solidFill>
                <a:schemeClr val="bg1">
                  <a:lumMod val="85000"/>
                </a:schemeClr>
              </a:solidFill>
              <a:latin typeface="方正兰亭刊黑_GBK" panose="02000000000000000000" pitchFamily="2" charset="-122"/>
              <a:ea typeface="方正兰亭刊黑_GBK" panose="02000000000000000000" pitchFamily="2" charset="-122"/>
            </a:endParaRPr>
          </a:p>
          <a:p>
            <a:pPr algn="ctr"/>
            <a:r>
              <a:rPr lang="en-US" altLang="zh-CN" dirty="0" smtClean="0">
                <a:solidFill>
                  <a:srgbClr val="FFBE00"/>
                </a:solidFill>
                <a:ea typeface="Arial Unicode MS" panose="020B0604020202020204" pitchFamily="34" charset="-122"/>
                <a:cs typeface="Arial Unicode MS" panose="020B0604020202020204" pitchFamily="34" charset="-122"/>
              </a:rPr>
              <a:t>250,000,000</a:t>
            </a:r>
            <a:endParaRPr lang="zh-CN" altLang="en-US" dirty="0">
              <a:solidFill>
                <a:schemeClr val="bg1">
                  <a:lumMod val="85000"/>
                </a:schemeClr>
              </a:solidFill>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6666.jpg"/>
          <p:cNvPicPr>
            <a:picLocks noChangeAspect="1"/>
          </p:cNvPicPr>
          <p:nvPr/>
        </p:nvPicPr>
        <p:blipFill>
          <a:blip r:embed="rId1" cstate="print"/>
          <a:stretch>
            <a:fillRect/>
          </a:stretch>
        </p:blipFill>
        <p:spPr>
          <a:xfrm>
            <a:off x="0" y="0"/>
            <a:ext cx="9144000" cy="5143500"/>
          </a:xfrm>
          <a:prstGeom prst="rect">
            <a:avLst/>
          </a:prstGeom>
        </p:spPr>
      </p:pic>
      <p:sp>
        <p:nvSpPr>
          <p:cNvPr id="3" name="TextBox 2"/>
          <p:cNvSpPr txBox="1"/>
          <p:nvPr/>
        </p:nvSpPr>
        <p:spPr>
          <a:xfrm>
            <a:off x="6911752" y="4974223"/>
            <a:ext cx="2232248" cy="169277"/>
          </a:xfrm>
          <a:prstGeom prst="rect">
            <a:avLst/>
          </a:prstGeom>
          <a:noFill/>
        </p:spPr>
        <p:txBody>
          <a:bodyPr wrap="square" rtlCol="0">
            <a:spAutoFit/>
          </a:bodyPr>
          <a:lstStyle/>
          <a:p>
            <a:pPr algn="r"/>
            <a:r>
              <a:rPr lang="zh-CN" altLang="en-US" sz="500" dirty="0" smtClean="0">
                <a:solidFill>
                  <a:schemeClr val="bg1">
                    <a:lumMod val="65000"/>
                  </a:schemeClr>
                </a:solidFill>
                <a:latin typeface="方正兰亭刊黑_GBK" panose="02000000000000000000" pitchFamily="2" charset="-122"/>
                <a:ea typeface="方正兰亭刊黑_GBK" panose="02000000000000000000" pitchFamily="2" charset="-122"/>
              </a:rPr>
              <a:t>说明：本页内容仅作演示，实际效果以系统为准。</a:t>
            </a:r>
            <a:endParaRPr lang="zh-CN" altLang="en-US" sz="7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999999.jpg"/>
          <p:cNvPicPr>
            <a:picLocks noChangeAspect="1"/>
          </p:cNvPicPr>
          <p:nvPr/>
        </p:nvPicPr>
        <p:blipFill>
          <a:blip r:embed="rId1" cstate="print"/>
          <a:stretch>
            <a:fillRect/>
          </a:stretch>
        </p:blipFill>
        <p:spPr>
          <a:xfrm>
            <a:off x="0" y="0"/>
            <a:ext cx="9144000" cy="5143500"/>
          </a:xfrm>
          <a:prstGeom prst="rect">
            <a:avLst/>
          </a:prstGeom>
        </p:spPr>
      </p:pic>
      <p:sp>
        <p:nvSpPr>
          <p:cNvPr id="3" name="TextBox 2"/>
          <p:cNvSpPr txBox="1"/>
          <p:nvPr/>
        </p:nvSpPr>
        <p:spPr>
          <a:xfrm>
            <a:off x="6911752" y="4974223"/>
            <a:ext cx="2232248" cy="169277"/>
          </a:xfrm>
          <a:prstGeom prst="rect">
            <a:avLst/>
          </a:prstGeom>
          <a:noFill/>
        </p:spPr>
        <p:txBody>
          <a:bodyPr wrap="square" rtlCol="0">
            <a:spAutoFit/>
          </a:bodyPr>
          <a:lstStyle/>
          <a:p>
            <a:pPr algn="r"/>
            <a:r>
              <a:rPr lang="zh-CN" altLang="en-US" sz="500" dirty="0" smtClean="0">
                <a:solidFill>
                  <a:schemeClr val="bg1">
                    <a:lumMod val="65000"/>
                  </a:schemeClr>
                </a:solidFill>
                <a:latin typeface="方正兰亭刊黑_GBK" panose="02000000000000000000" pitchFamily="2" charset="-122"/>
                <a:ea typeface="方正兰亭刊黑_GBK" panose="02000000000000000000" pitchFamily="2" charset="-122"/>
              </a:rPr>
              <a:t>说明：本页内容仅作演示，实际效果以系统为准。</a:t>
            </a:r>
            <a:endParaRPr lang="zh-CN" altLang="en-US" sz="7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易九金融.jpg"/>
          <p:cNvPicPr>
            <a:picLocks noChangeAspect="1"/>
          </p:cNvPicPr>
          <p:nvPr/>
        </p:nvPicPr>
        <p:blipFill>
          <a:blip r:embed="rId1" cstate="print"/>
          <a:stretch>
            <a:fillRect/>
          </a:stretch>
        </p:blipFill>
        <p:spPr>
          <a:xfrm>
            <a:off x="2244877" y="451159"/>
            <a:ext cx="5279451" cy="4352839"/>
          </a:xfrm>
          <a:prstGeom prst="rect">
            <a:avLst/>
          </a:prstGeom>
        </p:spPr>
      </p:pic>
      <p:grpSp>
        <p:nvGrpSpPr>
          <p:cNvPr id="4" name="组合 53"/>
          <p:cNvGrpSpPr/>
          <p:nvPr/>
        </p:nvGrpSpPr>
        <p:grpSpPr>
          <a:xfrm>
            <a:off x="4211960" y="487191"/>
            <a:ext cx="1368152" cy="396016"/>
            <a:chOff x="5076056" y="1563638"/>
            <a:chExt cx="1368152" cy="396016"/>
          </a:xfrm>
        </p:grpSpPr>
        <p:sp>
          <p:nvSpPr>
            <p:cNvPr id="5" name="任意多边形 4"/>
            <p:cNvSpPr/>
            <p:nvPr/>
          </p:nvSpPr>
          <p:spPr>
            <a:xfrm>
              <a:off x="5076056" y="1707654"/>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圆角矩形 5"/>
            <p:cNvSpPr/>
            <p:nvPr/>
          </p:nvSpPr>
          <p:spPr>
            <a:xfrm>
              <a:off x="5364088" y="1570143"/>
              <a:ext cx="1080120" cy="360040"/>
            </a:xfrm>
            <a:prstGeom prst="roundRect">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5400092" y="1563638"/>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2014</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3</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月，企业被工商注销</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8" name="组合 13"/>
          <p:cNvGrpSpPr/>
          <p:nvPr/>
        </p:nvGrpSpPr>
        <p:grpSpPr>
          <a:xfrm>
            <a:off x="3455876" y="2827423"/>
            <a:ext cx="1080120" cy="635061"/>
            <a:chOff x="3887924" y="3003798"/>
            <a:chExt cx="1080120" cy="635061"/>
          </a:xfrm>
        </p:grpSpPr>
        <p:sp>
          <p:nvSpPr>
            <p:cNvPr id="9" name="任意多边形 8"/>
            <p:cNvSpPr/>
            <p:nvPr/>
          </p:nvSpPr>
          <p:spPr>
            <a:xfrm>
              <a:off x="4320000" y="3386859"/>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圆角矩形 9"/>
            <p:cNvSpPr/>
            <p:nvPr/>
          </p:nvSpPr>
          <p:spPr>
            <a:xfrm>
              <a:off x="3887924" y="3010303"/>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923928" y="3003798"/>
              <a:ext cx="1008112"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月，三峡担保与其停止合作</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2" name="组合 17"/>
          <p:cNvGrpSpPr/>
          <p:nvPr/>
        </p:nvGrpSpPr>
        <p:grpSpPr>
          <a:xfrm>
            <a:off x="5148064" y="2467383"/>
            <a:ext cx="1350150" cy="504056"/>
            <a:chOff x="5580112" y="2643758"/>
            <a:chExt cx="1350150" cy="504056"/>
          </a:xfrm>
        </p:grpSpPr>
        <p:sp>
          <p:nvSpPr>
            <p:cNvPr id="13" name="任意多边形 12"/>
            <p:cNvSpPr/>
            <p:nvPr/>
          </p:nvSpPr>
          <p:spPr>
            <a:xfrm>
              <a:off x="5580112" y="2895814"/>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圆角矩形 13"/>
            <p:cNvSpPr/>
            <p:nvPr/>
          </p:nvSpPr>
          <p:spPr>
            <a:xfrm>
              <a:off x="5850142" y="2650263"/>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850142" y="2643758"/>
              <a:ext cx="1080120"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11</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月，产品发生用户数据泄露</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6" name="任意多边形 15"/>
          <p:cNvSpPr/>
          <p:nvPr/>
        </p:nvSpPr>
        <p:spPr>
          <a:xfrm>
            <a:off x="2807832" y="2215383"/>
            <a:ext cx="252000" cy="252000"/>
          </a:xfrm>
          <a:custGeom>
            <a:avLst/>
            <a:gdLst>
              <a:gd name="connsiteX0" fmla="*/ 0 w 216024"/>
              <a:gd name="connsiteY0" fmla="*/ 108012 h 216024"/>
              <a:gd name="connsiteX1" fmla="*/ 31636 w 216024"/>
              <a:gd name="connsiteY1" fmla="*/ 31636 h 216024"/>
              <a:gd name="connsiteX2" fmla="*/ 108012 w 216024"/>
              <a:gd name="connsiteY2" fmla="*/ 0 h 216024"/>
              <a:gd name="connsiteX3" fmla="*/ 184388 w 216024"/>
              <a:gd name="connsiteY3" fmla="*/ 31636 h 216024"/>
              <a:gd name="connsiteX4" fmla="*/ 216024 w 216024"/>
              <a:gd name="connsiteY4" fmla="*/ 108012 h 216024"/>
              <a:gd name="connsiteX5" fmla="*/ 184388 w 216024"/>
              <a:gd name="connsiteY5" fmla="*/ 184388 h 216024"/>
              <a:gd name="connsiteX6" fmla="*/ 108012 w 216024"/>
              <a:gd name="connsiteY6" fmla="*/ 216024 h 216024"/>
              <a:gd name="connsiteX7" fmla="*/ 31636 w 216024"/>
              <a:gd name="connsiteY7" fmla="*/ 184388 h 216024"/>
              <a:gd name="connsiteX8" fmla="*/ 0 w 216024"/>
              <a:gd name="connsiteY8" fmla="*/ 108012 h 21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24" h="216024">
                <a:moveTo>
                  <a:pt x="0" y="108012"/>
                </a:moveTo>
                <a:cubicBezTo>
                  <a:pt x="0" y="79365"/>
                  <a:pt x="11380" y="51892"/>
                  <a:pt x="31636" y="31636"/>
                </a:cubicBezTo>
                <a:cubicBezTo>
                  <a:pt x="51892" y="11380"/>
                  <a:pt x="79366" y="0"/>
                  <a:pt x="108012" y="0"/>
                </a:cubicBezTo>
                <a:cubicBezTo>
                  <a:pt x="136659" y="0"/>
                  <a:pt x="164132" y="11380"/>
                  <a:pt x="184388" y="31636"/>
                </a:cubicBezTo>
                <a:cubicBezTo>
                  <a:pt x="204644" y="51892"/>
                  <a:pt x="216024" y="79366"/>
                  <a:pt x="216024" y="108012"/>
                </a:cubicBezTo>
                <a:cubicBezTo>
                  <a:pt x="216024" y="136659"/>
                  <a:pt x="204644" y="164132"/>
                  <a:pt x="184388" y="184388"/>
                </a:cubicBezTo>
                <a:cubicBezTo>
                  <a:pt x="164132" y="204644"/>
                  <a:pt x="136659" y="216024"/>
                  <a:pt x="108012" y="216024"/>
                </a:cubicBezTo>
                <a:cubicBezTo>
                  <a:pt x="79365" y="216024"/>
                  <a:pt x="51892" y="204644"/>
                  <a:pt x="31636" y="184388"/>
                </a:cubicBezTo>
                <a:cubicBezTo>
                  <a:pt x="11380" y="164132"/>
                  <a:pt x="0" y="136658"/>
                  <a:pt x="0" y="108012"/>
                </a:cubicBezTo>
                <a:close/>
              </a:path>
            </a:pathLst>
          </a:cu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23"/>
          <p:cNvGrpSpPr/>
          <p:nvPr/>
        </p:nvGrpSpPr>
        <p:grpSpPr>
          <a:xfrm>
            <a:off x="1547664" y="1812806"/>
            <a:ext cx="1296144" cy="373051"/>
            <a:chOff x="2123728" y="1989181"/>
            <a:chExt cx="1152128" cy="373051"/>
          </a:xfrm>
        </p:grpSpPr>
        <p:sp>
          <p:nvSpPr>
            <p:cNvPr id="18" name="圆角矩形 17"/>
            <p:cNvSpPr/>
            <p:nvPr/>
          </p:nvSpPr>
          <p:spPr>
            <a:xfrm>
              <a:off x="2159732" y="1995686"/>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123728" y="1989181"/>
              <a:ext cx="1152128"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12</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月，项目曝雷，涉及金额</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500</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万</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 name="组合 24"/>
          <p:cNvGrpSpPr/>
          <p:nvPr/>
        </p:nvGrpSpPr>
        <p:grpSpPr>
          <a:xfrm>
            <a:off x="1475656" y="2251359"/>
            <a:ext cx="1296144" cy="373051"/>
            <a:chOff x="2123728" y="1989181"/>
            <a:chExt cx="1152128" cy="373051"/>
          </a:xfrm>
        </p:grpSpPr>
        <p:sp>
          <p:nvSpPr>
            <p:cNvPr id="21" name="圆角矩形 20"/>
            <p:cNvSpPr/>
            <p:nvPr/>
          </p:nvSpPr>
          <p:spPr>
            <a:xfrm>
              <a:off x="2159732" y="1995686"/>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2123728" y="1989181"/>
              <a:ext cx="1152128" cy="373051"/>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2016</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月，项目曝雷，涉及金额</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1800</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万</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3" name="组合 27"/>
          <p:cNvGrpSpPr/>
          <p:nvPr/>
        </p:nvGrpSpPr>
        <p:grpSpPr>
          <a:xfrm>
            <a:off x="1619672" y="2683407"/>
            <a:ext cx="1296144" cy="513410"/>
            <a:chOff x="2123728" y="1989181"/>
            <a:chExt cx="1152128" cy="513410"/>
          </a:xfrm>
        </p:grpSpPr>
        <p:sp>
          <p:nvSpPr>
            <p:cNvPr id="24" name="圆角矩形 23"/>
            <p:cNvSpPr/>
            <p:nvPr/>
          </p:nvSpPr>
          <p:spPr>
            <a:xfrm>
              <a:off x="2159732" y="1995686"/>
              <a:ext cx="1080120" cy="360040"/>
            </a:xfrm>
            <a:prstGeom prst="round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2123728" y="1989181"/>
              <a:ext cx="1152128" cy="513410"/>
            </a:xfrm>
            <a:prstGeom prst="rect">
              <a:avLst/>
            </a:prstGeom>
            <a:noFill/>
          </p:spPr>
          <p:txBody>
            <a:bodyPr wrap="square" rtlCol="0">
              <a:spAutoFit/>
            </a:bodyPr>
            <a:lstStyle/>
            <a:p>
              <a:pPr algn="just">
                <a:lnSpc>
                  <a:spcPct val="114000"/>
                </a:lnSpc>
              </a:pP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2016</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年</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5</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月，项目曝雷，涉及金额</a:t>
              </a:r>
              <a:r>
                <a:rPr lang="en-US" altLang="zh-CN"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25000</a:t>
              </a:r>
              <a:r>
                <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万</a:t>
              </a:r>
              <a:endParaRPr lang="zh-CN" altLang="en-US" sz="800"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6" name="矩形 25"/>
          <p:cNvSpPr/>
          <p:nvPr/>
        </p:nvSpPr>
        <p:spPr>
          <a:xfrm>
            <a:off x="0" y="1779662"/>
            <a:ext cx="9144000" cy="194421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3275856" y="2139702"/>
            <a:ext cx="2376264" cy="738664"/>
          </a:xfrm>
          <a:prstGeom prst="rect">
            <a:avLst/>
          </a:prstGeom>
          <a:noFill/>
        </p:spPr>
        <p:txBody>
          <a:bodyPr wrap="square" rtlCol="0">
            <a:spAutoFit/>
          </a:bodyPr>
          <a:lstStyle/>
          <a:p>
            <a:pPr marL="228600" indent="-228600" algn="just">
              <a:lnSpc>
                <a:spcPct val="150000"/>
              </a:lnSpc>
              <a:buFont typeface="+mj-lt"/>
              <a:buAutoNum type="arabicPeriod"/>
            </a:pPr>
            <a:r>
              <a:rPr lang="zh-CN" altLang="en-US" sz="1400" b="1" dirty="0" smtClean="0">
                <a:solidFill>
                  <a:schemeClr val="bg1"/>
                </a:solidFill>
                <a:ea typeface="微软雅黑" panose="020B0503020204020204" pitchFamily="34" charset="-122"/>
                <a:cs typeface="Arial" panose="020B0604020202020204" pitchFamily="34" charset="0"/>
              </a:rPr>
              <a:t>企业大量负面新闻被曝光</a:t>
            </a:r>
            <a:endParaRPr lang="en-US" altLang="zh-CN" sz="1400" b="1" dirty="0" smtClean="0">
              <a:solidFill>
                <a:schemeClr val="bg1"/>
              </a:solidFill>
              <a:ea typeface="微软雅黑" panose="020B0503020204020204" pitchFamily="34" charset="-122"/>
              <a:cs typeface="Arial" panose="020B0604020202020204" pitchFamily="34" charset="0"/>
            </a:endParaRPr>
          </a:p>
          <a:p>
            <a:pPr marL="228600" indent="-228600" algn="just">
              <a:lnSpc>
                <a:spcPct val="150000"/>
              </a:lnSpc>
              <a:buFont typeface="+mj-lt"/>
              <a:buAutoNum type="arabicPeriod"/>
            </a:pPr>
            <a:r>
              <a:rPr lang="zh-CN" altLang="en-US" sz="1400" b="1" dirty="0" smtClean="0">
                <a:solidFill>
                  <a:schemeClr val="bg1"/>
                </a:solidFill>
                <a:ea typeface="微软雅黑" panose="020B0503020204020204" pitchFamily="34" charset="-122"/>
                <a:cs typeface="Arial" panose="020B0604020202020204" pitchFamily="34" charset="0"/>
              </a:rPr>
              <a:t>投资人聚集门口抗议</a:t>
            </a:r>
            <a:endParaRPr lang="zh-CN" altLang="en-US" sz="1400" b="1" dirty="0" smtClean="0">
              <a:solidFill>
                <a:schemeClr val="bg1"/>
              </a:solidFill>
              <a:ea typeface="微软雅黑" panose="020B0503020204020204" pitchFamily="34" charset="-122"/>
              <a:cs typeface="Arial" panose="020B0604020202020204" pitchFamily="34" charset="0"/>
            </a:endParaRPr>
          </a:p>
        </p:txBody>
      </p:sp>
      <p:sp>
        <p:nvSpPr>
          <p:cNvPr id="28" name="TextBox 27"/>
          <p:cNvSpPr txBox="1"/>
          <p:nvPr/>
        </p:nvSpPr>
        <p:spPr>
          <a:xfrm>
            <a:off x="323528" y="267494"/>
            <a:ext cx="3240360" cy="1215076"/>
          </a:xfrm>
          <a:prstGeom prst="rect">
            <a:avLst/>
          </a:prstGeom>
          <a:noFill/>
        </p:spPr>
        <p:txBody>
          <a:bodyPr wrap="square" rtlCol="0">
            <a:spAutoFit/>
          </a:bodyPr>
          <a:lstStyle/>
          <a:p>
            <a:pPr algn="ctr">
              <a:lnSpc>
                <a:spcPct val="114000"/>
              </a:lnSpc>
            </a:pPr>
            <a:r>
              <a:rPr lang="zh-CN" altLang="en-US" sz="3200" b="1" dirty="0" smtClean="0">
                <a:solidFill>
                  <a:srgbClr val="C00000"/>
                </a:solidFill>
                <a:latin typeface="Arial" panose="020B0604020202020204" pitchFamily="34" charset="0"/>
                <a:ea typeface="微软雅黑" panose="020B0503020204020204" pitchFamily="34" charset="-122"/>
                <a:cs typeface="Arial" panose="020B0604020202020204" pitchFamily="34" charset="0"/>
              </a:rPr>
              <a:t>两亿五千万</a:t>
            </a:r>
            <a:endParaRPr lang="en-US" altLang="zh-CN" sz="3200" b="1" dirty="0" smtClean="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gn="ctr">
              <a:lnSpc>
                <a:spcPct val="114000"/>
              </a:lnSpc>
            </a:pPr>
            <a:r>
              <a:rPr lang="zh-CN" altLang="en-US" sz="3200" b="1" dirty="0" smtClean="0">
                <a:solidFill>
                  <a:srgbClr val="C00000"/>
                </a:solidFill>
                <a:latin typeface="Arial" panose="020B0604020202020204" pitchFamily="34" charset="0"/>
                <a:ea typeface="微软雅黑" panose="020B0503020204020204" pitchFamily="34" charset="-122"/>
                <a:cs typeface="Arial" panose="020B0604020202020204" pitchFamily="34" charset="0"/>
              </a:rPr>
              <a:t>人民币项目曝雷</a:t>
            </a:r>
            <a:endParaRPr lang="zh-CN" altLang="en-US" sz="3200" b="1" dirty="0" smtClean="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TextBox 28"/>
          <p:cNvSpPr txBox="1"/>
          <p:nvPr/>
        </p:nvSpPr>
        <p:spPr>
          <a:xfrm>
            <a:off x="6911752" y="4974223"/>
            <a:ext cx="2232248" cy="169277"/>
          </a:xfrm>
          <a:prstGeom prst="rect">
            <a:avLst/>
          </a:prstGeom>
          <a:noFill/>
        </p:spPr>
        <p:txBody>
          <a:bodyPr wrap="square" rtlCol="0">
            <a:spAutoFit/>
          </a:bodyPr>
          <a:lstStyle/>
          <a:p>
            <a:pPr algn="r"/>
            <a:r>
              <a:rPr lang="zh-CN" altLang="en-US" sz="500" dirty="0" smtClean="0">
                <a:solidFill>
                  <a:schemeClr val="bg1">
                    <a:lumMod val="65000"/>
                  </a:schemeClr>
                </a:solidFill>
                <a:latin typeface="方正兰亭刊黑_GBK" panose="02000000000000000000" pitchFamily="2" charset="-122"/>
                <a:ea typeface="方正兰亭刊黑_GBK" panose="02000000000000000000" pitchFamily="2" charset="-122"/>
              </a:rPr>
              <a:t>说明：本页内容仅作演示，实际效果以系统为准。</a:t>
            </a:r>
            <a:endParaRPr lang="zh-CN" altLang="en-US" sz="7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strips(downRight)">
                                      <p:cBhvr>
                                        <p:cTn id="36" dur="1000"/>
                                        <p:tgtEl>
                                          <p:spTgt spid="26"/>
                                        </p:tgtEl>
                                      </p:cBhvr>
                                    </p:animEffect>
                                  </p:childTnLst>
                                </p:cTn>
                              </p:par>
                            </p:childTnLst>
                          </p:cTn>
                        </p:par>
                        <p:par>
                          <p:cTn id="37" fill="hold">
                            <p:stCondLst>
                              <p:cond delay="1000"/>
                            </p:stCondLst>
                            <p:childTnLst>
                              <p:par>
                                <p:cTn id="38" presetID="18" presetClass="entr" presetSubtype="6" fill="hold" nodeType="after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strips(downRight)">
                                      <p:cBhvr>
                                        <p:cTn id="40" dur="1000"/>
                                        <p:tgtEl>
                                          <p:spTgt spid="27">
                                            <p:txEl>
                                              <p:pRg st="0" end="0"/>
                                            </p:txEl>
                                          </p:spTgt>
                                        </p:tgtEl>
                                      </p:cBhvr>
                                    </p:animEffect>
                                  </p:childTnLst>
                                </p:cTn>
                              </p:par>
                            </p:childTnLst>
                          </p:cTn>
                        </p:par>
                        <p:par>
                          <p:cTn id="41" fill="hold">
                            <p:stCondLst>
                              <p:cond delay="2000"/>
                            </p:stCondLst>
                            <p:childTnLst>
                              <p:par>
                                <p:cTn id="42" presetID="18" presetClass="entr" presetSubtype="6" fill="hold" nodeType="afterEffect">
                                  <p:stCondLst>
                                    <p:cond delay="0"/>
                                  </p:stCondLst>
                                  <p:childTnLst>
                                    <p:set>
                                      <p:cBhvr>
                                        <p:cTn id="43" dur="1" fill="hold">
                                          <p:stCondLst>
                                            <p:cond delay="0"/>
                                          </p:stCondLst>
                                        </p:cTn>
                                        <p:tgtEl>
                                          <p:spTgt spid="27">
                                            <p:txEl>
                                              <p:pRg st="1" end="1"/>
                                            </p:txEl>
                                          </p:spTgt>
                                        </p:tgtEl>
                                        <p:attrNameLst>
                                          <p:attrName>style.visibility</p:attrName>
                                        </p:attrNameLst>
                                      </p:cBhvr>
                                      <p:to>
                                        <p:strVal val="visible"/>
                                      </p:to>
                                    </p:set>
                                    <p:animEffect transition="in" filter="strips(downRight)">
                                      <p:cBhvr>
                                        <p:cTn id="44" dur="1000"/>
                                        <p:tgtEl>
                                          <p:spTgt spid="27">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strips(downRight)">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众泰汽车.png"/>
          <p:cNvPicPr>
            <a:picLocks noChangeAspect="1"/>
          </p:cNvPicPr>
          <p:nvPr/>
        </p:nvPicPr>
        <p:blipFill>
          <a:blip r:embed="rId1" cstate="print"/>
          <a:stretch>
            <a:fillRect/>
          </a:stretch>
        </p:blipFill>
        <p:spPr>
          <a:xfrm>
            <a:off x="1475656" y="51470"/>
            <a:ext cx="6048672" cy="5017567"/>
          </a:xfrm>
          <a:prstGeom prst="rect">
            <a:avLst/>
          </a:prstGeom>
        </p:spPr>
      </p:pic>
      <p:sp>
        <p:nvSpPr>
          <p:cNvPr id="4" name="TextBox 3"/>
          <p:cNvSpPr txBox="1"/>
          <p:nvPr/>
        </p:nvSpPr>
        <p:spPr>
          <a:xfrm>
            <a:off x="6911752" y="4974223"/>
            <a:ext cx="2232248" cy="169277"/>
          </a:xfrm>
          <a:prstGeom prst="rect">
            <a:avLst/>
          </a:prstGeom>
          <a:noFill/>
        </p:spPr>
        <p:txBody>
          <a:bodyPr wrap="square" rtlCol="0">
            <a:spAutoFit/>
          </a:bodyPr>
          <a:lstStyle/>
          <a:p>
            <a:pPr algn="r"/>
            <a:r>
              <a:rPr lang="zh-CN" altLang="en-US" sz="500" dirty="0" smtClean="0">
                <a:solidFill>
                  <a:schemeClr val="bg1">
                    <a:lumMod val="65000"/>
                  </a:schemeClr>
                </a:solidFill>
                <a:latin typeface="方正兰亭刊黑_GBK" panose="02000000000000000000" pitchFamily="2" charset="-122"/>
                <a:ea typeface="方正兰亭刊黑_GBK" panose="02000000000000000000" pitchFamily="2" charset="-122"/>
              </a:rPr>
              <a:t>说明：本页内容仅作演示，实际效果以系统为准。</a:t>
            </a:r>
            <a:endParaRPr lang="zh-CN" altLang="en-US" sz="700" dirty="0">
              <a:solidFill>
                <a:schemeClr val="bg1">
                  <a:lumMod val="65000"/>
                </a:schemeClr>
              </a:solidFill>
              <a:latin typeface="方正兰亭刊黑_GBK" panose="02000000000000000000" pitchFamily="2" charset="-122"/>
              <a:ea typeface="方正兰亭刊黑_GBK" panose="02000000000000000000" pitchFamily="2" charset="-122"/>
            </a:endParaRPr>
          </a:p>
        </p:txBody>
      </p:sp>
      <p:sp>
        <p:nvSpPr>
          <p:cNvPr id="6" name="圆角矩形 5"/>
          <p:cNvSpPr/>
          <p:nvPr/>
        </p:nvSpPr>
        <p:spPr>
          <a:xfrm>
            <a:off x="305526" y="195486"/>
            <a:ext cx="648072" cy="288032"/>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lumMod val="50000"/>
                    <a:lumOff val="50000"/>
                  </a:schemeClr>
                </a:solidFill>
                <a:latin typeface="方正兰亭刊黑_GBK" panose="02000000000000000000" pitchFamily="2" charset="-122"/>
                <a:ea typeface="方正兰亭刊黑_GBK" panose="02000000000000000000" pitchFamily="2" charset="-122"/>
              </a:rPr>
              <a:t>案    例</a:t>
            </a:r>
            <a:endParaRPr lang="zh-CN" altLang="en-US" sz="10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0232" y="1857370"/>
            <a:ext cx="5000660" cy="2123658"/>
          </a:xfrm>
          <a:prstGeom prst="rect">
            <a:avLst/>
          </a:prstGeom>
          <a:noFill/>
        </p:spPr>
        <p:txBody>
          <a:bodyPr wrap="square" rtlCol="0">
            <a:spAutoFit/>
          </a:bodyPr>
          <a:lstStyle/>
          <a:p>
            <a:pPr algn="ctr"/>
            <a:r>
              <a:rPr lang="zh-CN" altLang="en-US" sz="4400" b="1" dirty="0" smtClean="0">
                <a:solidFill>
                  <a:schemeClr val="bg1"/>
                </a:solidFill>
              </a:rPr>
              <a:t>大数据的核心价值</a:t>
            </a:r>
            <a:endParaRPr lang="en-US" altLang="zh-CN" sz="4400" b="1" dirty="0" smtClean="0">
              <a:solidFill>
                <a:schemeClr val="bg1"/>
              </a:solidFill>
            </a:endParaRPr>
          </a:p>
          <a:p>
            <a:pPr algn="ctr"/>
            <a:endParaRPr lang="en-US" altLang="zh-CN" sz="4400" b="1" dirty="0" smtClean="0">
              <a:solidFill>
                <a:schemeClr val="bg1"/>
              </a:solidFill>
            </a:endParaRPr>
          </a:p>
          <a:p>
            <a:pPr algn="ctr"/>
            <a:r>
              <a:rPr lang="zh-CN" altLang="en-US" sz="4400" b="1" dirty="0" smtClean="0">
                <a:solidFill>
                  <a:schemeClr val="bg1"/>
                </a:solidFill>
              </a:rPr>
              <a:t>预测</a:t>
            </a:r>
            <a:endParaRPr lang="zh-CN" altLang="en-US" sz="2400" b="1" dirty="0">
              <a:solidFill>
                <a:schemeClr val="bg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p:nvPr/>
        </p:nvSpPr>
        <p:spPr>
          <a:xfrm>
            <a:off x="1259632" y="2499741"/>
            <a:ext cx="1584176" cy="1584175"/>
          </a:xfrm>
          <a:custGeom>
            <a:avLst/>
            <a:gdLst>
              <a:gd name="connsiteX0" fmla="*/ 0 w 5937769"/>
              <a:gd name="connsiteY0" fmla="*/ 2968885 h 5937768"/>
              <a:gd name="connsiteX1" fmla="*/ 0 w 5937769"/>
              <a:gd name="connsiteY1" fmla="*/ 2968885 h 5937768"/>
              <a:gd name="connsiteX2" fmla="*/ 2968884 w 5937769"/>
              <a:gd name="connsiteY2" fmla="*/ 0 h 5937768"/>
              <a:gd name="connsiteX3" fmla="*/ 2968884 w 5937769"/>
              <a:gd name="connsiteY3" fmla="*/ 0 h 5937768"/>
              <a:gd name="connsiteX4" fmla="*/ 5937769 w 5937769"/>
              <a:gd name="connsiteY4" fmla="*/ 2968885 h 5937768"/>
              <a:gd name="connsiteX5" fmla="*/ 5937769 w 5937769"/>
              <a:gd name="connsiteY5" fmla="*/ 2968885 h 5937768"/>
              <a:gd name="connsiteX6" fmla="*/ 2968884 w 5937769"/>
              <a:gd name="connsiteY6" fmla="*/ 5937768 h 5937768"/>
              <a:gd name="connsiteX7" fmla="*/ 2968884 w 5937769"/>
              <a:gd name="connsiteY7" fmla="*/ 5937768 h 5937768"/>
              <a:gd name="connsiteX8" fmla="*/ 0 w 5937769"/>
              <a:gd name="connsiteY8" fmla="*/ 2968885 h 59377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5937769" h="5937768">
                <a:moveTo>
                  <a:pt x="0" y="2968885"/>
                </a:moveTo>
                <a:lnTo>
                  <a:pt x="0" y="2968885"/>
                </a:lnTo>
                <a:cubicBezTo>
                  <a:pt x="0" y="1329214"/>
                  <a:pt x="1329215" y="0"/>
                  <a:pt x="2968884" y="0"/>
                </a:cubicBezTo>
                <a:lnTo>
                  <a:pt x="2968884" y="0"/>
                </a:lnTo>
                <a:cubicBezTo>
                  <a:pt x="4608554" y="0"/>
                  <a:pt x="5937769" y="1329214"/>
                  <a:pt x="5937769" y="2968885"/>
                </a:cubicBezTo>
                <a:lnTo>
                  <a:pt x="5937769" y="2968885"/>
                </a:lnTo>
                <a:cubicBezTo>
                  <a:pt x="5937769" y="4608555"/>
                  <a:pt x="4608554" y="5937768"/>
                  <a:pt x="2968884" y="5937768"/>
                </a:cubicBezTo>
                <a:lnTo>
                  <a:pt x="2968884" y="5937768"/>
                </a:lnTo>
                <a:cubicBezTo>
                  <a:pt x="1329215" y="5937768"/>
                  <a:pt x="0" y="4608555"/>
                  <a:pt x="0" y="2968885"/>
                </a:cubicBezTo>
              </a:path>
            </a:pathLst>
          </a:custGeom>
          <a:gradFill flip="none" rotWithShape="1">
            <a:gsLst>
              <a:gs pos="0">
                <a:srgbClr val="9BC222">
                  <a:shade val="30000"/>
                  <a:satMod val="115000"/>
                </a:srgbClr>
              </a:gs>
              <a:gs pos="50000">
                <a:srgbClr val="9BC222">
                  <a:shade val="67500"/>
                  <a:satMod val="115000"/>
                </a:srgbClr>
              </a:gs>
              <a:gs pos="100000">
                <a:srgbClr val="9BC222">
                  <a:shade val="100000"/>
                  <a:satMod val="115000"/>
                </a:srgbClr>
              </a:gs>
            </a:gsLst>
            <a:lin ang="189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Freeform 3"/>
          <p:cNvSpPr/>
          <p:nvPr/>
        </p:nvSpPr>
        <p:spPr>
          <a:xfrm>
            <a:off x="3203845" y="2067692"/>
            <a:ext cx="2016227" cy="2016226"/>
          </a:xfrm>
          <a:custGeom>
            <a:avLst/>
            <a:gdLst>
              <a:gd name="connsiteX0" fmla="*/ 5068206 w 5937771"/>
              <a:gd name="connsiteY0" fmla="*/ 869565 h 5937769"/>
              <a:gd name="connsiteX1" fmla="*/ 5068206 w 5937771"/>
              <a:gd name="connsiteY1" fmla="*/ 5068202 h 5937769"/>
              <a:gd name="connsiteX2" fmla="*/ 869565 w 5937771"/>
              <a:gd name="connsiteY2" fmla="*/ 5068202 h 5937769"/>
              <a:gd name="connsiteX3" fmla="*/ 869565 w 5937771"/>
              <a:gd name="connsiteY3" fmla="*/ 869565 h 5937769"/>
              <a:gd name="connsiteX4" fmla="*/ 5068206 w 5937771"/>
              <a:gd name="connsiteY4" fmla="*/ 869565 h 593776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37771" h="5937769">
                <a:moveTo>
                  <a:pt x="5068206" y="869565"/>
                </a:moveTo>
                <a:cubicBezTo>
                  <a:pt x="6227626" y="2028988"/>
                  <a:pt x="6227626" y="3908781"/>
                  <a:pt x="5068206" y="5068202"/>
                </a:cubicBezTo>
                <a:cubicBezTo>
                  <a:pt x="3908785" y="6227624"/>
                  <a:pt x="2028986" y="6227624"/>
                  <a:pt x="869565" y="5068202"/>
                </a:cubicBezTo>
                <a:cubicBezTo>
                  <a:pt x="-289855" y="3908781"/>
                  <a:pt x="-289855" y="2028988"/>
                  <a:pt x="869565" y="869565"/>
                </a:cubicBezTo>
                <a:cubicBezTo>
                  <a:pt x="2028986" y="-289855"/>
                  <a:pt x="3908785" y="-289855"/>
                  <a:pt x="5068206" y="869565"/>
                </a:cubicBezTo>
              </a:path>
            </a:pathLst>
          </a:custGeom>
          <a:gradFill flip="none" rotWithShape="1">
            <a:gsLst>
              <a:gs pos="0">
                <a:srgbClr val="DF4B33">
                  <a:shade val="30000"/>
                  <a:satMod val="115000"/>
                </a:srgbClr>
              </a:gs>
              <a:gs pos="50000">
                <a:srgbClr val="DF4B33">
                  <a:shade val="67500"/>
                  <a:satMod val="115000"/>
                </a:srgbClr>
              </a:gs>
              <a:gs pos="100000">
                <a:srgbClr val="DF4B33">
                  <a:shade val="100000"/>
                  <a:satMod val="115000"/>
                </a:srgbClr>
              </a:gs>
            </a:gsLst>
            <a:lin ang="189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Freeform 3"/>
          <p:cNvSpPr/>
          <p:nvPr/>
        </p:nvSpPr>
        <p:spPr>
          <a:xfrm>
            <a:off x="5652120" y="1707654"/>
            <a:ext cx="2376261" cy="2376264"/>
          </a:xfrm>
          <a:custGeom>
            <a:avLst/>
            <a:gdLst>
              <a:gd name="connsiteX0" fmla="*/ 5068197 w 5937763"/>
              <a:gd name="connsiteY0" fmla="*/ 869565 h 5937769"/>
              <a:gd name="connsiteX1" fmla="*/ 5068197 w 5937763"/>
              <a:gd name="connsiteY1" fmla="*/ 5068202 h 5937769"/>
              <a:gd name="connsiteX2" fmla="*/ 869565 w 5937763"/>
              <a:gd name="connsiteY2" fmla="*/ 5068202 h 5937769"/>
              <a:gd name="connsiteX3" fmla="*/ 869565 w 5937763"/>
              <a:gd name="connsiteY3" fmla="*/ 869565 h 5937769"/>
              <a:gd name="connsiteX4" fmla="*/ 5068197 w 5937763"/>
              <a:gd name="connsiteY4" fmla="*/ 869565 h 593776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37763" h="5937769">
                <a:moveTo>
                  <a:pt x="5068197" y="869565"/>
                </a:moveTo>
                <a:cubicBezTo>
                  <a:pt x="6227618" y="2028988"/>
                  <a:pt x="6227618" y="3908781"/>
                  <a:pt x="5068197" y="5068202"/>
                </a:cubicBezTo>
                <a:cubicBezTo>
                  <a:pt x="3908776" y="6227624"/>
                  <a:pt x="2028986" y="6227624"/>
                  <a:pt x="869565" y="5068202"/>
                </a:cubicBezTo>
                <a:cubicBezTo>
                  <a:pt x="-289856" y="3908781"/>
                  <a:pt x="-289856" y="2028988"/>
                  <a:pt x="869565" y="869565"/>
                </a:cubicBezTo>
                <a:cubicBezTo>
                  <a:pt x="2028986" y="-289855"/>
                  <a:pt x="3908776" y="-289855"/>
                  <a:pt x="5068197" y="869565"/>
                </a:cubicBezTo>
              </a:path>
            </a:pathLst>
          </a:custGeom>
          <a:gradFill flip="none" rotWithShape="1">
            <a:gsLst>
              <a:gs pos="0">
                <a:srgbClr val="73B8FB">
                  <a:shade val="30000"/>
                  <a:satMod val="115000"/>
                </a:srgbClr>
              </a:gs>
              <a:gs pos="50000">
                <a:srgbClr val="73B8FB">
                  <a:shade val="67500"/>
                  <a:satMod val="115000"/>
                </a:srgbClr>
              </a:gs>
              <a:gs pos="100000">
                <a:srgbClr val="73B8FB">
                  <a:shade val="100000"/>
                  <a:satMod val="115000"/>
                </a:srgbClr>
              </a:gs>
            </a:gsLst>
            <a:lin ang="189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TextBox 4"/>
          <p:cNvSpPr txBox="1"/>
          <p:nvPr/>
        </p:nvSpPr>
        <p:spPr>
          <a:xfrm>
            <a:off x="1439652" y="3107162"/>
            <a:ext cx="1224136" cy="369332"/>
          </a:xfrm>
          <a:prstGeom prst="rect">
            <a:avLst/>
          </a:prstGeom>
          <a:noFill/>
        </p:spPr>
        <p:txBody>
          <a:bodyPr wrap="square" rtlCol="0">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信  息</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3599890" y="2844973"/>
            <a:ext cx="1224136" cy="461665"/>
          </a:xfrm>
          <a:prstGeom prst="rect">
            <a:avLst/>
          </a:prstGeom>
          <a:noFill/>
        </p:spPr>
        <p:txBody>
          <a:bodyPr wrap="squar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数  据</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120170" y="2603399"/>
            <a:ext cx="1440160" cy="584775"/>
          </a:xfrm>
          <a:prstGeom prst="rect">
            <a:avLst/>
          </a:prstGeom>
          <a:noFill/>
        </p:spPr>
        <p:txBody>
          <a:bodyPr wrap="square" rtlCol="0">
            <a:spAutoFit/>
          </a:bodyP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rPr>
              <a:t>价  值</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9" name="虚尾箭头 8"/>
          <p:cNvSpPr/>
          <p:nvPr/>
        </p:nvSpPr>
        <p:spPr>
          <a:xfrm rot="21131826">
            <a:off x="2783149" y="3759154"/>
            <a:ext cx="533540" cy="203573"/>
          </a:xfrm>
          <a:prstGeom prst="stripedRightArrow">
            <a:avLst/>
          </a:prstGeom>
          <a:solidFill>
            <a:srgbClr val="FE841F"/>
          </a:solidFill>
          <a:ln>
            <a:no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10" name="虚尾箭头 9"/>
          <p:cNvSpPr/>
          <p:nvPr/>
        </p:nvSpPr>
        <p:spPr>
          <a:xfrm rot="21131826">
            <a:off x="5231421" y="3615138"/>
            <a:ext cx="533540" cy="203573"/>
          </a:xfrm>
          <a:prstGeom prst="stripedRightArrow">
            <a:avLst/>
          </a:prstGeom>
          <a:solidFill>
            <a:srgbClr val="FE841F"/>
          </a:solidFill>
          <a:ln>
            <a:no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11" name="图片 10" descr="无文字正方形.png"/>
          <p:cNvPicPr>
            <a:picLocks noChangeAspect="1"/>
          </p:cNvPicPr>
          <p:nvPr/>
        </p:nvPicPr>
        <p:blipFill>
          <a:blip r:embed="rId1" cstate="print"/>
          <a:stretch>
            <a:fillRect/>
          </a:stretch>
        </p:blipFill>
        <p:spPr>
          <a:xfrm>
            <a:off x="8460432" y="195486"/>
            <a:ext cx="432048" cy="432048"/>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3688" y="1659453"/>
            <a:ext cx="5832648" cy="2169825"/>
          </a:xfrm>
          <a:prstGeom prst="rect">
            <a:avLst/>
          </a:prstGeom>
          <a:noFill/>
        </p:spPr>
        <p:txBody>
          <a:bodyPr wrap="square" rtlCol="0">
            <a:spAutoFit/>
          </a:bodyPr>
          <a:lstStyle/>
          <a:p>
            <a:pPr algn="r">
              <a:lnSpc>
                <a:spcPct val="125000"/>
              </a:lnSpc>
            </a:pPr>
            <a:r>
              <a:rPr lang="zh-CN" altLang="en-US" sz="3600" dirty="0" smtClean="0">
                <a:solidFill>
                  <a:schemeClr val="bg1"/>
                </a:solidFill>
                <a:latin typeface="方正兰亭刊黑_GBK" panose="02000000000000000000" pitchFamily="2" charset="-122"/>
                <a:ea typeface="方正兰亭刊黑_GBK" panose="02000000000000000000" pitchFamily="2" charset="-122"/>
              </a:rPr>
              <a:t>征信查询、风险监控</a:t>
            </a:r>
            <a:endParaRPr lang="en-US" altLang="zh-CN" sz="3600" dirty="0" smtClean="0">
              <a:solidFill>
                <a:schemeClr val="bg1"/>
              </a:solidFill>
              <a:latin typeface="方正兰亭刊黑_GBK" panose="02000000000000000000" pitchFamily="2" charset="-122"/>
              <a:ea typeface="方正兰亭刊黑_GBK" panose="02000000000000000000" pitchFamily="2" charset="-122"/>
            </a:endParaRPr>
          </a:p>
          <a:p>
            <a:pPr algn="r">
              <a:lnSpc>
                <a:spcPct val="125000"/>
              </a:lnSpc>
            </a:pPr>
            <a:r>
              <a:rPr lang="zh-CN" altLang="en-US" sz="3600" dirty="0" smtClean="0">
                <a:solidFill>
                  <a:schemeClr val="bg1"/>
                </a:solidFill>
                <a:latin typeface="方正兰亭刊黑_GBK" panose="02000000000000000000" pitchFamily="2" charset="-122"/>
                <a:ea typeface="方正兰亭刊黑_GBK" panose="02000000000000000000" pitchFamily="2" charset="-122"/>
              </a:rPr>
              <a:t>大数据分析、预警</a:t>
            </a:r>
            <a:endParaRPr lang="en-US" altLang="zh-CN" sz="3600" dirty="0" smtClean="0">
              <a:solidFill>
                <a:schemeClr val="bg1"/>
              </a:solidFill>
              <a:latin typeface="方正兰亭刊黑_GBK" panose="02000000000000000000" pitchFamily="2" charset="-122"/>
              <a:ea typeface="方正兰亭刊黑_GBK" panose="02000000000000000000" pitchFamily="2" charset="-122"/>
            </a:endParaRPr>
          </a:p>
          <a:p>
            <a:pPr algn="r">
              <a:lnSpc>
                <a:spcPct val="125000"/>
              </a:lnSpc>
            </a:pPr>
            <a:r>
              <a:rPr lang="zh-CN" altLang="en-US" sz="3600" dirty="0" smtClean="0">
                <a:solidFill>
                  <a:schemeClr val="bg1"/>
                </a:solidFill>
                <a:latin typeface="方正兰亭刊黑_GBK" panose="02000000000000000000" pitchFamily="2" charset="-122"/>
                <a:ea typeface="方正兰亭刊黑_GBK" panose="02000000000000000000" pitchFamily="2" charset="-122"/>
              </a:rPr>
              <a:t>团队管理</a:t>
            </a:r>
            <a:endParaRPr lang="zh-CN" altLang="en-US" dirty="0">
              <a:solidFill>
                <a:schemeClr val="bg1"/>
              </a:solidFill>
              <a:latin typeface="方正兰亭刊黑_GBK" panose="02000000000000000000" pitchFamily="2" charset="-122"/>
              <a:ea typeface="方正兰亭刊黑_GBK" panose="02000000000000000000" pitchFamily="2" charset="-122"/>
            </a:endParaRPr>
          </a:p>
        </p:txBody>
      </p:sp>
      <p:cxnSp>
        <p:nvCxnSpPr>
          <p:cNvPr id="15" name="直接连接符 14"/>
          <p:cNvCxnSpPr/>
          <p:nvPr/>
        </p:nvCxnSpPr>
        <p:spPr>
          <a:xfrm>
            <a:off x="7596336" y="771550"/>
            <a:ext cx="0" cy="3816424"/>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17821" y="756305"/>
            <a:ext cx="2350323" cy="461665"/>
          </a:xfrm>
          <a:prstGeom prst="rect">
            <a:avLst/>
          </a:prstGeom>
        </p:spPr>
        <p:txBody>
          <a:bodyPr wrap="none">
            <a:spAutoFit/>
          </a:bodyPr>
          <a:lstStyle/>
          <a:p>
            <a:r>
              <a:rPr lang="zh-CN" altLang="en-US" sz="2400" b="1" dirty="0" smtClean="0">
                <a:solidFill>
                  <a:schemeClr val="tx1">
                    <a:lumMod val="65000"/>
                    <a:lumOff val="35000"/>
                  </a:schemeClr>
                </a:solidFill>
                <a:latin typeface="方正兰亭刊黑_GBK" panose="02000000000000000000" pitchFamily="2" charset="-122"/>
                <a:ea typeface="方正兰亭刊黑_GBK" panose="02000000000000000000" pitchFamily="2" charset="-122"/>
                <a:cs typeface="Arial Unicode MS" panose="020B0604020202020204" pitchFamily="34" charset="-122"/>
                <a:sym typeface="Calibri" panose="020F0502020204030204" charset="0"/>
              </a:rPr>
              <a:t>平台特点与价值</a:t>
            </a:r>
            <a:endParaRPr lang="zh-CN" altLang="en-US" sz="2400" b="1" dirty="0" smtClean="0">
              <a:solidFill>
                <a:schemeClr val="tx1">
                  <a:lumMod val="65000"/>
                  <a:lumOff val="35000"/>
                </a:schemeClr>
              </a:solidFill>
              <a:latin typeface="方正兰亭刊黑_GBK" panose="02000000000000000000" pitchFamily="2" charset="-122"/>
              <a:ea typeface="方正兰亭刊黑_GBK" panose="02000000000000000000" pitchFamily="2" charset="-122"/>
              <a:cs typeface="Arial Unicode MS" panose="020B0604020202020204" pitchFamily="34" charset="-122"/>
              <a:sym typeface="Calibri" panose="020F0502020204030204" charset="0"/>
            </a:endParaRPr>
          </a:p>
        </p:txBody>
      </p:sp>
      <p:sp>
        <p:nvSpPr>
          <p:cNvPr id="3" name="矩形 2"/>
          <p:cNvSpPr/>
          <p:nvPr/>
        </p:nvSpPr>
        <p:spPr>
          <a:xfrm>
            <a:off x="3419872" y="684297"/>
            <a:ext cx="2350323" cy="461665"/>
          </a:xfrm>
          <a:prstGeom prst="rect">
            <a:avLst/>
          </a:prstGeom>
        </p:spPr>
        <p:txBody>
          <a:bodyPr wrap="none">
            <a:spAutoFit/>
          </a:bodyPr>
          <a:lstStyle/>
          <a:p>
            <a:r>
              <a:rPr lang="zh-CN" altLang="en-US" sz="2400" dirty="0" smtClean="0">
                <a:solidFill>
                  <a:schemeClr val="bg1"/>
                </a:solidFill>
                <a:latin typeface="方正兰亭刊黑_GBK" panose="02000000000000000000" pitchFamily="2" charset="-122"/>
                <a:ea typeface="方正兰亭刊黑_GBK" panose="02000000000000000000" pitchFamily="2" charset="-122"/>
                <a:cs typeface="Arial Unicode MS" panose="020B0604020202020204" pitchFamily="34" charset="-122"/>
                <a:sym typeface="Calibri" panose="020F0502020204030204" charset="0"/>
              </a:rPr>
              <a:t>平台特点与价值</a:t>
            </a:r>
            <a:endParaRPr lang="zh-CN" altLang="en-US" sz="2400" dirty="0" smtClean="0">
              <a:solidFill>
                <a:schemeClr val="bg1"/>
              </a:solidFill>
              <a:latin typeface="方正兰亭刊黑_GBK" panose="02000000000000000000" pitchFamily="2" charset="-122"/>
              <a:ea typeface="方正兰亭刊黑_GBK" panose="02000000000000000000" pitchFamily="2" charset="-122"/>
              <a:cs typeface="Arial Unicode MS" panose="020B0604020202020204" pitchFamily="34" charset="-122"/>
              <a:sym typeface="Calibri" panose="020F0502020204030204" charset="0"/>
            </a:endParaRPr>
          </a:p>
        </p:txBody>
      </p:sp>
      <p:sp>
        <p:nvSpPr>
          <p:cNvPr id="4" name="Freeform 5"/>
          <p:cNvSpPr/>
          <p:nvPr/>
        </p:nvSpPr>
        <p:spPr bwMode="auto">
          <a:xfrm>
            <a:off x="2030552" y="17376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 name="KSO_Shape"/>
          <p:cNvSpPr/>
          <p:nvPr/>
        </p:nvSpPr>
        <p:spPr bwMode="auto">
          <a:xfrm>
            <a:off x="2198954" y="1954920"/>
            <a:ext cx="608566" cy="41788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6" name="Freeform 5"/>
          <p:cNvSpPr/>
          <p:nvPr/>
        </p:nvSpPr>
        <p:spPr bwMode="auto">
          <a:xfrm>
            <a:off x="4107683" y="1725945"/>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7" name="KSO_Shape"/>
          <p:cNvSpPr/>
          <p:nvPr/>
        </p:nvSpPr>
        <p:spPr bwMode="auto">
          <a:xfrm>
            <a:off x="4327099" y="1947200"/>
            <a:ext cx="506538" cy="4314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8" name="Freeform 5"/>
          <p:cNvSpPr/>
          <p:nvPr/>
        </p:nvSpPr>
        <p:spPr bwMode="auto">
          <a:xfrm>
            <a:off x="6156176" y="17376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9" name="KSO_Shape"/>
          <p:cNvSpPr/>
          <p:nvPr/>
        </p:nvSpPr>
        <p:spPr bwMode="auto">
          <a:xfrm>
            <a:off x="6365827" y="1898695"/>
            <a:ext cx="526068" cy="52080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0" name="Freeform 5"/>
          <p:cNvSpPr/>
          <p:nvPr/>
        </p:nvSpPr>
        <p:spPr bwMode="auto">
          <a:xfrm>
            <a:off x="3059832" y="3090178"/>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11" name="KSO_Shape"/>
          <p:cNvSpPr/>
          <p:nvPr/>
        </p:nvSpPr>
        <p:spPr bwMode="auto">
          <a:xfrm>
            <a:off x="3276407" y="3276147"/>
            <a:ext cx="512220" cy="43538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2" name="Freeform 5"/>
          <p:cNvSpPr/>
          <p:nvPr/>
        </p:nvSpPr>
        <p:spPr bwMode="auto">
          <a:xfrm>
            <a:off x="5148064" y="3090178"/>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13" name="KSO_Shape"/>
          <p:cNvSpPr/>
          <p:nvPr/>
        </p:nvSpPr>
        <p:spPr bwMode="auto">
          <a:xfrm>
            <a:off x="5366661" y="3240603"/>
            <a:ext cx="508174" cy="4878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4" name="文本框 9"/>
          <p:cNvSpPr txBox="1"/>
          <p:nvPr/>
        </p:nvSpPr>
        <p:spPr>
          <a:xfrm>
            <a:off x="1763688" y="2662049"/>
            <a:ext cx="1479098" cy="561692"/>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方正兰亭刊黑_GBK" panose="02000000000000000000" pitchFamily="2" charset="-122"/>
                <a:ea typeface="方正兰亭刊黑_GBK" panose="02000000000000000000" pitchFamily="2" charset="-122"/>
              </a:rPr>
              <a:t>海量信息</a:t>
            </a:r>
            <a:endParaRPr lang="en-US" altLang="zh-CN" sz="1400" dirty="0" smtClean="0">
              <a:solidFill>
                <a:schemeClr val="bg1"/>
              </a:solidFill>
              <a:latin typeface="方正兰亭刊黑_GBK" panose="02000000000000000000" pitchFamily="2" charset="-122"/>
              <a:ea typeface="方正兰亭刊黑_GBK" panose="02000000000000000000" pitchFamily="2" charset="-122"/>
            </a:endParaRPr>
          </a:p>
          <a:p>
            <a:pPr marL="0" lvl="1" algn="ctr"/>
            <a:r>
              <a:rPr lang="zh-CN" altLang="en-US" b="1" dirty="0" smtClean="0">
                <a:solidFill>
                  <a:srgbClr val="FFBE00"/>
                </a:solidFill>
                <a:latin typeface="方正兰亭刊黑_GBK" panose="02000000000000000000" pitchFamily="2" charset="-122"/>
                <a:ea typeface="方正兰亭刊黑_GBK" panose="02000000000000000000" pitchFamily="2" charset="-122"/>
              </a:rPr>
              <a:t>广</a:t>
            </a:r>
            <a:r>
              <a:rPr lang="zh-CN" altLang="en-US" sz="1400" dirty="0" smtClean="0">
                <a:solidFill>
                  <a:schemeClr val="bg1"/>
                </a:solidFill>
                <a:latin typeface="方正兰亭刊黑_GBK" panose="02000000000000000000" pitchFamily="2" charset="-122"/>
                <a:ea typeface="方正兰亭刊黑_GBK" panose="02000000000000000000" pitchFamily="2" charset="-122"/>
              </a:rPr>
              <a:t>收集</a:t>
            </a:r>
            <a:endParaRPr lang="zh-CN" altLang="en-US" sz="1400" dirty="0">
              <a:solidFill>
                <a:schemeClr val="bg1"/>
              </a:solidFill>
              <a:latin typeface="方正兰亭刊黑_GBK" panose="02000000000000000000" pitchFamily="2" charset="-122"/>
              <a:ea typeface="方正兰亭刊黑_GBK" panose="02000000000000000000" pitchFamily="2" charset="-122"/>
            </a:endParaRPr>
          </a:p>
        </p:txBody>
      </p:sp>
      <p:sp>
        <p:nvSpPr>
          <p:cNvPr id="15" name="文本框 9"/>
          <p:cNvSpPr txBox="1"/>
          <p:nvPr/>
        </p:nvSpPr>
        <p:spPr>
          <a:xfrm>
            <a:off x="4067944" y="2650311"/>
            <a:ext cx="1024849" cy="561692"/>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方正兰亭刊黑_GBK" panose="02000000000000000000" pitchFamily="2" charset="-122"/>
                <a:ea typeface="方正兰亭刊黑_GBK" panose="02000000000000000000" pitchFamily="2" charset="-122"/>
              </a:rPr>
              <a:t>客观分析</a:t>
            </a:r>
            <a:r>
              <a:rPr lang="zh-CN" altLang="en-US" b="1" dirty="0" smtClean="0">
                <a:solidFill>
                  <a:srgbClr val="FFBE00"/>
                </a:solidFill>
                <a:latin typeface="方正兰亭刊黑_GBK" panose="02000000000000000000" pitchFamily="2" charset="-122"/>
                <a:ea typeface="方正兰亭刊黑_GBK" panose="02000000000000000000" pitchFamily="2" charset="-122"/>
              </a:rPr>
              <a:t>全</a:t>
            </a:r>
            <a:r>
              <a:rPr lang="zh-CN" altLang="en-US" sz="1400" dirty="0" smtClean="0">
                <a:solidFill>
                  <a:schemeClr val="bg1"/>
                </a:solidFill>
                <a:latin typeface="方正兰亭刊黑_GBK" panose="02000000000000000000" pitchFamily="2" charset="-122"/>
                <a:ea typeface="方正兰亭刊黑_GBK" panose="02000000000000000000" pitchFamily="2" charset="-122"/>
              </a:rPr>
              <a:t>掌控</a:t>
            </a:r>
            <a:endParaRPr lang="zh-CN" altLang="en-US" sz="1400" dirty="0">
              <a:solidFill>
                <a:schemeClr val="bg1"/>
              </a:solidFill>
              <a:latin typeface="方正兰亭刊黑_GBK" panose="02000000000000000000" pitchFamily="2" charset="-122"/>
              <a:ea typeface="方正兰亭刊黑_GBK" panose="02000000000000000000" pitchFamily="2" charset="-122"/>
            </a:endParaRPr>
          </a:p>
        </p:txBody>
      </p:sp>
      <p:sp>
        <p:nvSpPr>
          <p:cNvPr id="16" name="文本框 9"/>
          <p:cNvSpPr txBox="1"/>
          <p:nvPr/>
        </p:nvSpPr>
        <p:spPr>
          <a:xfrm>
            <a:off x="6196813" y="2662049"/>
            <a:ext cx="864096" cy="561692"/>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方正兰亭刊黑_GBK" panose="02000000000000000000" pitchFamily="2" charset="-122"/>
                <a:ea typeface="方正兰亭刊黑_GBK" panose="02000000000000000000" pitchFamily="2" charset="-122"/>
              </a:rPr>
              <a:t>关联关系</a:t>
            </a:r>
            <a:r>
              <a:rPr lang="zh-CN" altLang="en-US" b="1" dirty="0" smtClean="0">
                <a:solidFill>
                  <a:srgbClr val="FFBE00"/>
                </a:solidFill>
                <a:latin typeface="方正兰亭刊黑_GBK" panose="02000000000000000000" pitchFamily="2" charset="-122"/>
                <a:ea typeface="方正兰亭刊黑_GBK" panose="02000000000000000000" pitchFamily="2" charset="-122"/>
              </a:rPr>
              <a:t>早</a:t>
            </a:r>
            <a:r>
              <a:rPr lang="zh-CN" altLang="en-US" sz="1400" dirty="0" smtClean="0">
                <a:solidFill>
                  <a:schemeClr val="bg1"/>
                </a:solidFill>
                <a:latin typeface="方正兰亭刊黑_GBK" panose="02000000000000000000" pitchFamily="2" charset="-122"/>
                <a:ea typeface="方正兰亭刊黑_GBK" panose="02000000000000000000" pitchFamily="2" charset="-122"/>
              </a:rPr>
              <a:t>预警</a:t>
            </a:r>
            <a:endParaRPr lang="zh-CN" altLang="en-US" sz="1400" dirty="0">
              <a:solidFill>
                <a:schemeClr val="bg1"/>
              </a:solidFill>
              <a:latin typeface="方正兰亭刊黑_GBK" panose="02000000000000000000" pitchFamily="2" charset="-122"/>
              <a:ea typeface="方正兰亭刊黑_GBK" panose="02000000000000000000" pitchFamily="2" charset="-122"/>
            </a:endParaRPr>
          </a:p>
        </p:txBody>
      </p:sp>
      <p:sp>
        <p:nvSpPr>
          <p:cNvPr id="17" name="文本框 9"/>
          <p:cNvSpPr txBox="1"/>
          <p:nvPr/>
        </p:nvSpPr>
        <p:spPr>
          <a:xfrm>
            <a:off x="3059832" y="4026282"/>
            <a:ext cx="936104" cy="561692"/>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方正兰亭刊黑_GBK" panose="02000000000000000000" pitchFamily="2" charset="-122"/>
                <a:ea typeface="方正兰亭刊黑_GBK" panose="02000000000000000000" pitchFamily="2" charset="-122"/>
              </a:rPr>
              <a:t>创新定制</a:t>
            </a:r>
            <a:r>
              <a:rPr lang="zh-CN" altLang="en-US" b="1" dirty="0" smtClean="0">
                <a:solidFill>
                  <a:srgbClr val="FFBE00"/>
                </a:solidFill>
                <a:latin typeface="方正兰亭刊黑_GBK" panose="02000000000000000000" pitchFamily="2" charset="-122"/>
                <a:ea typeface="方正兰亭刊黑_GBK" panose="02000000000000000000" pitchFamily="2" charset="-122"/>
              </a:rPr>
              <a:t>好</a:t>
            </a:r>
            <a:r>
              <a:rPr lang="zh-CN" altLang="en-US" sz="1400" dirty="0" smtClean="0">
                <a:solidFill>
                  <a:schemeClr val="bg1"/>
                </a:solidFill>
                <a:latin typeface="方正兰亭刊黑_GBK" panose="02000000000000000000" pitchFamily="2" charset="-122"/>
                <a:ea typeface="方正兰亭刊黑_GBK" panose="02000000000000000000" pitchFamily="2" charset="-122"/>
              </a:rPr>
              <a:t>管理</a:t>
            </a:r>
            <a:endParaRPr lang="zh-CN" altLang="en-US" sz="1400" dirty="0">
              <a:solidFill>
                <a:schemeClr val="bg1"/>
              </a:solidFill>
              <a:latin typeface="方正兰亭刊黑_GBK" panose="02000000000000000000" pitchFamily="2" charset="-122"/>
              <a:ea typeface="方正兰亭刊黑_GBK" panose="02000000000000000000" pitchFamily="2" charset="-122"/>
            </a:endParaRPr>
          </a:p>
        </p:txBody>
      </p:sp>
      <p:sp>
        <p:nvSpPr>
          <p:cNvPr id="18" name="文本框 9"/>
          <p:cNvSpPr txBox="1"/>
          <p:nvPr/>
        </p:nvSpPr>
        <p:spPr>
          <a:xfrm>
            <a:off x="5220072" y="4026282"/>
            <a:ext cx="879054" cy="561692"/>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方正兰亭刊黑_GBK" panose="02000000000000000000" pitchFamily="2" charset="-122"/>
                <a:ea typeface="方正兰亭刊黑_GBK" panose="02000000000000000000" pitchFamily="2" charset="-122"/>
              </a:rPr>
              <a:t>行业状况</a:t>
            </a:r>
            <a:r>
              <a:rPr lang="zh-CN" altLang="en-US" b="1" dirty="0" smtClean="0">
                <a:solidFill>
                  <a:srgbClr val="FFBE00"/>
                </a:solidFill>
                <a:latin typeface="方正兰亭刊黑_GBK" panose="02000000000000000000" pitchFamily="2" charset="-122"/>
                <a:ea typeface="方正兰亭刊黑_GBK" panose="02000000000000000000" pitchFamily="2" charset="-122"/>
              </a:rPr>
              <a:t>深</a:t>
            </a:r>
            <a:r>
              <a:rPr lang="zh-CN" altLang="en-US" sz="1400" dirty="0" smtClean="0">
                <a:solidFill>
                  <a:schemeClr val="bg1"/>
                </a:solidFill>
                <a:latin typeface="方正兰亭刊黑_GBK" panose="02000000000000000000" pitchFamily="2" charset="-122"/>
                <a:ea typeface="方正兰亭刊黑_GBK" panose="02000000000000000000" pitchFamily="2" charset="-122"/>
              </a:rPr>
              <a:t>洞察</a:t>
            </a:r>
            <a:endParaRPr lang="zh-CN" altLang="en-US" sz="1400" dirty="0">
              <a:solidFill>
                <a:schemeClr val="bg1"/>
              </a:solidFill>
              <a:latin typeface="方正兰亭刊黑_GBK" panose="02000000000000000000" pitchFamily="2" charset="-122"/>
              <a:ea typeface="方正兰亭刊黑_GBK" panose="02000000000000000000" pitchFamily="2" charset="-122"/>
            </a:endParaRPr>
          </a:p>
        </p:txBody>
      </p:sp>
      <p:pic>
        <p:nvPicPr>
          <p:cNvPr id="19" name="图片 18" descr="无文字正方形.png"/>
          <p:cNvPicPr>
            <a:picLocks noChangeAspect="1"/>
          </p:cNvPicPr>
          <p:nvPr/>
        </p:nvPicPr>
        <p:blipFill>
          <a:blip r:embed="rId1" cstate="print"/>
          <a:stretch>
            <a:fillRect/>
          </a:stretch>
        </p:blipFill>
        <p:spPr>
          <a:xfrm>
            <a:off x="8460432" y="195486"/>
            <a:ext cx="432048" cy="432048"/>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捕获.JPG"/>
          <p:cNvPicPr>
            <a:picLocks noChangeAspect="1"/>
          </p:cNvPicPr>
          <p:nvPr/>
        </p:nvPicPr>
        <p:blipFill>
          <a:blip r:embed="rId1" cstate="print"/>
          <a:stretch>
            <a:fillRect/>
          </a:stretch>
        </p:blipFill>
        <p:spPr>
          <a:xfrm>
            <a:off x="-1" y="0"/>
            <a:ext cx="9143999" cy="5143500"/>
          </a:xfrm>
          <a:prstGeom prst="rect">
            <a:avLst/>
          </a:prstGeom>
        </p:spPr>
      </p:pic>
      <p:sp>
        <p:nvSpPr>
          <p:cNvPr id="3" name="矩形 2"/>
          <p:cNvSpPr/>
          <p:nvPr/>
        </p:nvSpPr>
        <p:spPr>
          <a:xfrm>
            <a:off x="0" y="1"/>
            <a:ext cx="9143999" cy="51435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latin typeface="华文细黑" panose="02010600040101010101" pitchFamily="2" charset="-122"/>
              <a:ea typeface="华文细黑" panose="02010600040101010101" pitchFamily="2" charset="-122"/>
              <a:cs typeface="Arial Unicode MS" panose="020B0604020202020204" pitchFamily="34" charset="-122"/>
              <a:sym typeface="+mn-lt"/>
            </a:endParaRPr>
          </a:p>
        </p:txBody>
      </p:sp>
      <p:pic>
        <p:nvPicPr>
          <p:cNvPr id="4" name="图片 3" descr="有文字长方形.png"/>
          <p:cNvPicPr>
            <a:picLocks noChangeAspect="1"/>
          </p:cNvPicPr>
          <p:nvPr/>
        </p:nvPicPr>
        <p:blipFill>
          <a:blip r:embed="rId2" cstate="print"/>
          <a:stretch>
            <a:fillRect/>
          </a:stretch>
        </p:blipFill>
        <p:spPr>
          <a:xfrm>
            <a:off x="7920371" y="195486"/>
            <a:ext cx="972109" cy="432048"/>
          </a:xfrm>
          <a:prstGeom prst="rect">
            <a:avLst/>
          </a:prstGeom>
        </p:spPr>
      </p:pic>
      <p:sp>
        <p:nvSpPr>
          <p:cNvPr id="5" name="TextBox 4"/>
          <p:cNvSpPr txBox="1"/>
          <p:nvPr/>
        </p:nvSpPr>
        <p:spPr>
          <a:xfrm>
            <a:off x="2081316" y="2178012"/>
            <a:ext cx="4776700" cy="608052"/>
          </a:xfrm>
          <a:prstGeom prst="rect">
            <a:avLst/>
          </a:prstGeom>
          <a:noFill/>
        </p:spPr>
        <p:txBody>
          <a:bodyPr wrap="square" rtlCol="0">
            <a:spAutoFit/>
          </a:bodyPr>
          <a:lstStyle/>
          <a:p>
            <a:pPr algn="ctr">
              <a:lnSpc>
                <a:spcPct val="130000"/>
              </a:lnSpc>
              <a:spcBef>
                <a:spcPts val="600"/>
              </a:spcBef>
            </a:pPr>
            <a:r>
              <a:rPr lang="zh-CN" altLang="en-US" sz="2800" kern="0" dirty="0" smtClean="0">
                <a:solidFill>
                  <a:schemeClr val="bg1"/>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感 谢 聆 听</a:t>
            </a:r>
            <a:endParaRPr lang="zh-CN" altLang="en-US" sz="2800" kern="0" dirty="0">
              <a:solidFill>
                <a:schemeClr val="bg1"/>
              </a:solidFill>
              <a:latin typeface="方正兰亭刊黑_GBK" panose="02000000000000000000" pitchFamily="2" charset="-122"/>
              <a:ea typeface="方正兰亭刊黑_GBK" panose="02000000000000000000" pitchFamily="2" charset="-122"/>
              <a:cs typeface="Segoe UI" panose="020B0502040204020203" pitchFamily="34" charset="0"/>
              <a:sym typeface="+mn-lt"/>
            </a:endParaRPr>
          </a:p>
        </p:txBody>
      </p:sp>
      <p:sp>
        <p:nvSpPr>
          <p:cNvPr id="6" name="矩形 5"/>
          <p:cNvSpPr/>
          <p:nvPr/>
        </p:nvSpPr>
        <p:spPr>
          <a:xfrm>
            <a:off x="0" y="3514700"/>
            <a:ext cx="9144000" cy="16288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7" name="图片 6" descr="E:\MyDocuments\个人设计\FT\二维码\zhongshengdai erweima.pngzhongshengdai erweima"/>
          <p:cNvPicPr>
            <a:picLocks noChangeAspect="1"/>
          </p:cNvPicPr>
          <p:nvPr/>
        </p:nvPicPr>
        <p:blipFill>
          <a:blip r:embed="rId3"/>
          <a:srcRect/>
          <a:stretch>
            <a:fillRect/>
          </a:stretch>
        </p:blipFill>
        <p:spPr>
          <a:xfrm>
            <a:off x="395536" y="3736730"/>
            <a:ext cx="1073498" cy="1073150"/>
          </a:xfrm>
          <a:prstGeom prst="rect">
            <a:avLst/>
          </a:prstGeom>
          <a:effectLst/>
        </p:spPr>
      </p:pic>
      <p:pic>
        <p:nvPicPr>
          <p:cNvPr id="8" name="图片 7" descr="捕获6.JPG"/>
          <p:cNvPicPr>
            <a:picLocks noChangeAspect="1"/>
          </p:cNvPicPr>
          <p:nvPr/>
        </p:nvPicPr>
        <p:blipFill>
          <a:blip r:embed="rId4" cstate="print"/>
          <a:stretch>
            <a:fillRect/>
          </a:stretch>
        </p:blipFill>
        <p:spPr>
          <a:xfrm>
            <a:off x="1763688" y="3735765"/>
            <a:ext cx="1075079" cy="1075079"/>
          </a:xfrm>
          <a:prstGeom prst="rect">
            <a:avLst/>
          </a:prstGeom>
        </p:spPr>
      </p:pic>
      <p:sp>
        <p:nvSpPr>
          <p:cNvPr id="9" name="TextBox 8"/>
          <p:cNvSpPr txBox="1"/>
          <p:nvPr/>
        </p:nvSpPr>
        <p:spPr>
          <a:xfrm>
            <a:off x="3179168" y="3679942"/>
            <a:ext cx="1002859" cy="412421"/>
          </a:xfrm>
          <a:prstGeom prst="rect">
            <a:avLst/>
          </a:prstGeom>
          <a:noFill/>
        </p:spPr>
        <p:txBody>
          <a:bodyPr wrap="square" rtlCol="0">
            <a:spAutoFit/>
          </a:bodyPr>
          <a:lstStyle/>
          <a:p>
            <a:pPr algn="just">
              <a:lnSpc>
                <a:spcPct val="130000"/>
              </a:lnSpc>
              <a:spcBef>
                <a:spcPts val="600"/>
              </a:spcBef>
            </a:pPr>
            <a:r>
              <a:rPr lang="zh-CN" altLang="en-US" sz="1600" b="1" kern="0" dirty="0" smtClean="0">
                <a:solidFill>
                  <a:srgbClr val="F5F5F5"/>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刘 德 彬</a:t>
            </a:r>
            <a:endParaRPr lang="zh-CN" altLang="en-US" sz="1600" b="1" kern="0" dirty="0">
              <a:solidFill>
                <a:srgbClr val="F5F5F5"/>
              </a:solidFill>
              <a:latin typeface="方正兰亭刊黑_GBK" panose="02000000000000000000" pitchFamily="2" charset="-122"/>
              <a:ea typeface="方正兰亭刊黑_GBK" panose="02000000000000000000" pitchFamily="2" charset="-122"/>
              <a:cs typeface="Segoe UI" panose="020B0502040204020203" pitchFamily="34" charset="0"/>
              <a:sym typeface="+mn-lt"/>
            </a:endParaRPr>
          </a:p>
        </p:txBody>
      </p:sp>
      <p:sp>
        <p:nvSpPr>
          <p:cNvPr id="11" name="TextBox 10"/>
          <p:cNvSpPr txBox="1"/>
          <p:nvPr/>
        </p:nvSpPr>
        <p:spPr>
          <a:xfrm>
            <a:off x="3179168" y="4124360"/>
            <a:ext cx="2285227" cy="332399"/>
          </a:xfrm>
          <a:prstGeom prst="rect">
            <a:avLst/>
          </a:prstGeom>
          <a:noFill/>
        </p:spPr>
        <p:txBody>
          <a:bodyPr wrap="square" rtlCol="0">
            <a:spAutoFit/>
          </a:bodyPr>
          <a:lstStyle/>
          <a:p>
            <a:pPr>
              <a:lnSpc>
                <a:spcPct val="130000"/>
              </a:lnSpc>
              <a:spcBef>
                <a:spcPts val="600"/>
              </a:spcBef>
            </a:pPr>
            <a:r>
              <a:rPr lang="zh-CN" altLang="en-US" sz="1200" kern="0" dirty="0" smtClean="0">
                <a:solidFill>
                  <a:srgbClr val="E6E6E6"/>
                </a:solidFill>
                <a:latin typeface="方正兰亭刊黑_GBK" panose="02000000000000000000" pitchFamily="2" charset="-122"/>
                <a:ea typeface="方正兰亭刊黑_GBK" panose="02000000000000000000" pitchFamily="2" charset="-122"/>
                <a:cs typeface="+mn-ea"/>
                <a:sym typeface="+mn-lt"/>
              </a:rPr>
              <a:t>誉存科技    创始人</a:t>
            </a:r>
            <a:endParaRPr lang="zh-CN" altLang="en-US" sz="1200" kern="0" dirty="0">
              <a:solidFill>
                <a:srgbClr val="E6E6E6"/>
              </a:solidFill>
              <a:latin typeface="方正兰亭刊黑_GBK" panose="02000000000000000000" pitchFamily="2" charset="-122"/>
              <a:ea typeface="方正兰亭刊黑_GBK" panose="02000000000000000000" pitchFamily="2" charset="-122"/>
              <a:cs typeface="+mn-ea"/>
              <a:sym typeface="+mn-lt"/>
            </a:endParaRPr>
          </a:p>
        </p:txBody>
      </p:sp>
      <p:sp>
        <p:nvSpPr>
          <p:cNvPr id="12" name="TextBox 11"/>
          <p:cNvSpPr txBox="1"/>
          <p:nvPr/>
        </p:nvSpPr>
        <p:spPr>
          <a:xfrm>
            <a:off x="3179168" y="4315644"/>
            <a:ext cx="2448272" cy="332399"/>
          </a:xfrm>
          <a:prstGeom prst="rect">
            <a:avLst/>
          </a:prstGeom>
          <a:noFill/>
        </p:spPr>
        <p:txBody>
          <a:bodyPr wrap="square" rtlCol="0">
            <a:spAutoFit/>
          </a:bodyPr>
          <a:lstStyle/>
          <a:p>
            <a:pPr>
              <a:lnSpc>
                <a:spcPct val="130000"/>
              </a:lnSpc>
              <a:spcBef>
                <a:spcPts val="600"/>
              </a:spcBef>
            </a:pPr>
            <a:r>
              <a:rPr lang="zh-CN" altLang="en-US" sz="1200" kern="0" dirty="0" smtClean="0">
                <a:solidFill>
                  <a:srgbClr val="E6E6E6"/>
                </a:solidFill>
                <a:latin typeface="方正兰亭刊黑_GBK" panose="02000000000000000000" pitchFamily="2" charset="-122"/>
                <a:ea typeface="方正兰亭刊黑_GBK" panose="02000000000000000000" pitchFamily="2" charset="-122"/>
                <a:cs typeface="+mn-ea"/>
                <a:sym typeface="+mn-lt"/>
              </a:rPr>
              <a:t>四川大学    客座教授</a:t>
            </a:r>
            <a:endParaRPr lang="zh-CN" altLang="en-US" sz="1200" kern="0" dirty="0">
              <a:solidFill>
                <a:srgbClr val="E6E6E6"/>
              </a:solidFill>
              <a:latin typeface="方正兰亭刊黑_GBK" panose="02000000000000000000" pitchFamily="2" charset="-122"/>
              <a:ea typeface="方正兰亭刊黑_GBK" panose="02000000000000000000" pitchFamily="2" charset="-122"/>
              <a:cs typeface="+mn-ea"/>
              <a:sym typeface="+mn-lt"/>
            </a:endParaRPr>
          </a:p>
        </p:txBody>
      </p:sp>
      <p:sp>
        <p:nvSpPr>
          <p:cNvPr id="13" name="TextBox 12"/>
          <p:cNvSpPr txBox="1"/>
          <p:nvPr/>
        </p:nvSpPr>
        <p:spPr>
          <a:xfrm>
            <a:off x="3179168" y="4501849"/>
            <a:ext cx="2880320" cy="332399"/>
          </a:xfrm>
          <a:prstGeom prst="rect">
            <a:avLst/>
          </a:prstGeom>
          <a:noFill/>
        </p:spPr>
        <p:txBody>
          <a:bodyPr wrap="square" rtlCol="0">
            <a:spAutoFit/>
          </a:bodyPr>
          <a:lstStyle/>
          <a:p>
            <a:pPr>
              <a:lnSpc>
                <a:spcPct val="130000"/>
              </a:lnSpc>
              <a:spcBef>
                <a:spcPts val="600"/>
              </a:spcBef>
            </a:pPr>
            <a:r>
              <a:rPr lang="zh-CN" altLang="en-US" sz="1200" kern="0" dirty="0" smtClean="0">
                <a:solidFill>
                  <a:srgbClr val="E6E6E6"/>
                </a:solidFill>
                <a:latin typeface="方正兰亭刊黑_GBK" panose="02000000000000000000" pitchFamily="2" charset="-122"/>
                <a:ea typeface="方正兰亭刊黑_GBK" panose="02000000000000000000" pitchFamily="2" charset="-122"/>
                <a:cs typeface="+mn-ea"/>
                <a:sym typeface="+mn-lt"/>
              </a:rPr>
              <a:t>中国电信    资深专家顾问</a:t>
            </a:r>
            <a:endParaRPr lang="zh-CN" altLang="en-US" sz="1200" kern="0" dirty="0">
              <a:solidFill>
                <a:srgbClr val="E6E6E6"/>
              </a:solidFill>
              <a:latin typeface="方正兰亭刊黑_GBK" panose="02000000000000000000" pitchFamily="2" charset="-122"/>
              <a:ea typeface="方正兰亭刊黑_GBK" panose="02000000000000000000" pitchFamily="2" charset="-122"/>
              <a:cs typeface="+mn-ea"/>
              <a:sym typeface="+mn-lt"/>
            </a:endParaRPr>
          </a:p>
        </p:txBody>
      </p:sp>
      <p:sp>
        <p:nvSpPr>
          <p:cNvPr id="14" name="TextBox 13"/>
          <p:cNvSpPr txBox="1"/>
          <p:nvPr/>
        </p:nvSpPr>
        <p:spPr>
          <a:xfrm>
            <a:off x="5364088" y="3874740"/>
            <a:ext cx="2736304" cy="332399"/>
          </a:xfrm>
          <a:prstGeom prst="rect">
            <a:avLst/>
          </a:prstGeom>
          <a:noFill/>
        </p:spPr>
        <p:txBody>
          <a:bodyPr wrap="square" rtlCol="0">
            <a:spAutoFit/>
          </a:bodyPr>
          <a:lstStyle/>
          <a:p>
            <a:pPr algn="just">
              <a:lnSpc>
                <a:spcPct val="130000"/>
              </a:lnSpc>
              <a:spcBef>
                <a:spcPts val="600"/>
              </a:spcBef>
            </a:pPr>
            <a:r>
              <a:rPr lang="en-US" altLang="zh-CN" sz="1200" kern="0" dirty="0" smtClean="0">
                <a:solidFill>
                  <a:srgbClr val="E6E6E6"/>
                </a:solidFill>
                <a:ea typeface="方正兰亭刊黑_GBK" panose="02000000000000000000" pitchFamily="2" charset="-122"/>
                <a:cs typeface="Segoe UI" panose="020B0502040204020203" pitchFamily="34" charset="0"/>
                <a:sym typeface="+mn-lt"/>
              </a:rPr>
              <a:t>15606810805  / 17783058848</a:t>
            </a:r>
            <a:endParaRPr lang="zh-CN" altLang="en-US" sz="1200" kern="0" dirty="0">
              <a:solidFill>
                <a:schemeClr val="accent2"/>
              </a:solidFill>
              <a:ea typeface="方正兰亭刊黑_GBK" panose="02000000000000000000" pitchFamily="2" charset="-122"/>
              <a:cs typeface="Segoe UI" panose="020B0502040204020203" pitchFamily="34" charset="0"/>
              <a:sym typeface="+mn-lt"/>
            </a:endParaRPr>
          </a:p>
        </p:txBody>
      </p:sp>
      <p:sp>
        <p:nvSpPr>
          <p:cNvPr id="15" name="TextBox 14"/>
          <p:cNvSpPr txBox="1"/>
          <p:nvPr/>
        </p:nvSpPr>
        <p:spPr>
          <a:xfrm>
            <a:off x="5364088" y="4081084"/>
            <a:ext cx="2736304" cy="332399"/>
          </a:xfrm>
          <a:prstGeom prst="rect">
            <a:avLst/>
          </a:prstGeom>
          <a:noFill/>
        </p:spPr>
        <p:txBody>
          <a:bodyPr wrap="square" rtlCol="0">
            <a:spAutoFit/>
          </a:bodyPr>
          <a:lstStyle/>
          <a:p>
            <a:pPr algn="just">
              <a:lnSpc>
                <a:spcPct val="130000"/>
              </a:lnSpc>
              <a:spcBef>
                <a:spcPts val="600"/>
              </a:spcBef>
            </a:pPr>
            <a:r>
              <a:rPr lang="en-US" altLang="zh-CN" sz="1200" kern="0" dirty="0" smtClean="0">
                <a:solidFill>
                  <a:srgbClr val="E6E6E6"/>
                </a:solidFill>
                <a:ea typeface="方正兰亭刊黑_GBK" panose="02000000000000000000" pitchFamily="2" charset="-122"/>
                <a:cs typeface="Segoe UI" panose="020B0502040204020203" pitchFamily="34" charset="0"/>
                <a:sym typeface="+mn-lt"/>
              </a:rPr>
              <a:t>debin.liu@socialcredits.cn</a:t>
            </a:r>
            <a:endParaRPr lang="zh-CN" altLang="en-US" sz="1200" kern="0" dirty="0">
              <a:solidFill>
                <a:srgbClr val="E6E6E6"/>
              </a:solidFill>
              <a:ea typeface="方正兰亭刊黑_GBK" panose="02000000000000000000" pitchFamily="2" charset="-122"/>
              <a:cs typeface="Segoe UI" panose="020B0502040204020203" pitchFamily="34" charset="0"/>
              <a:sym typeface="+mn-lt"/>
            </a:endParaRPr>
          </a:p>
        </p:txBody>
      </p:sp>
      <p:sp>
        <p:nvSpPr>
          <p:cNvPr id="16" name="TextBox 15"/>
          <p:cNvSpPr txBox="1"/>
          <p:nvPr/>
        </p:nvSpPr>
        <p:spPr>
          <a:xfrm>
            <a:off x="5364088" y="4298463"/>
            <a:ext cx="3588568" cy="332399"/>
          </a:xfrm>
          <a:prstGeom prst="rect">
            <a:avLst/>
          </a:prstGeom>
          <a:noFill/>
        </p:spPr>
        <p:txBody>
          <a:bodyPr wrap="square" rtlCol="0">
            <a:spAutoFit/>
          </a:bodyPr>
          <a:lstStyle/>
          <a:p>
            <a:pPr algn="just">
              <a:lnSpc>
                <a:spcPct val="130000"/>
              </a:lnSpc>
              <a:spcBef>
                <a:spcPts val="600"/>
              </a:spcBef>
            </a:pPr>
            <a:r>
              <a:rPr lang="zh-CN" altLang="en-US"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重庆市北部新区黄山大道中段</a:t>
            </a:r>
            <a:r>
              <a:rPr lang="en-US" altLang="zh-CN"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55</a:t>
            </a:r>
            <a:r>
              <a:rPr lang="zh-CN" altLang="en-US"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号  麒麟</a:t>
            </a:r>
            <a:r>
              <a:rPr lang="en-US" altLang="zh-CN"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C</a:t>
            </a:r>
            <a:r>
              <a:rPr lang="zh-CN" altLang="en-US"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座</a:t>
            </a:r>
            <a:r>
              <a:rPr lang="en-US" altLang="zh-CN"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9</a:t>
            </a:r>
            <a:r>
              <a:rPr lang="zh-CN" altLang="en-US"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楼</a:t>
            </a:r>
            <a:endParaRPr lang="en-US" altLang="zh-CN"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endParaRPr>
          </a:p>
        </p:txBody>
      </p:sp>
      <p:sp>
        <p:nvSpPr>
          <p:cNvPr id="17" name="TextBox 16"/>
          <p:cNvSpPr txBox="1"/>
          <p:nvPr/>
        </p:nvSpPr>
        <p:spPr>
          <a:xfrm>
            <a:off x="5364088" y="4494214"/>
            <a:ext cx="3456384" cy="332399"/>
          </a:xfrm>
          <a:prstGeom prst="rect">
            <a:avLst/>
          </a:prstGeom>
          <a:noFill/>
        </p:spPr>
        <p:txBody>
          <a:bodyPr wrap="square" rtlCol="0">
            <a:spAutoFit/>
          </a:bodyPr>
          <a:lstStyle/>
          <a:p>
            <a:pPr algn="just">
              <a:lnSpc>
                <a:spcPct val="130000"/>
              </a:lnSpc>
              <a:spcBef>
                <a:spcPts val="600"/>
              </a:spcBef>
            </a:pPr>
            <a:r>
              <a:rPr lang="zh-CN" altLang="en-US"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成都市高新区  天府软件园</a:t>
            </a:r>
            <a:r>
              <a:rPr lang="en-US" altLang="zh-CN"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G5</a:t>
            </a:r>
            <a:r>
              <a:rPr lang="zh-CN" altLang="en-US"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栋</a:t>
            </a:r>
            <a:r>
              <a:rPr lang="en-US" altLang="zh-CN"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1013</a:t>
            </a:r>
            <a:endParaRPr lang="en-US" altLang="zh-CN" sz="1200" kern="0" dirty="0" smtClean="0">
              <a:solidFill>
                <a:srgbClr val="E6E6E6"/>
              </a:solidFill>
              <a:latin typeface="方正兰亭刊黑_GBK" panose="02000000000000000000" pitchFamily="2" charset="-122"/>
              <a:ea typeface="方正兰亭刊黑_GBK" panose="02000000000000000000" pitchFamily="2" charset="-122"/>
              <a:cs typeface="Segoe UI" panose="020B0502040204020203" pitchFamily="34" charset="0"/>
              <a:sym typeface="+mn-lt"/>
            </a:endParaRPr>
          </a:p>
        </p:txBody>
      </p:sp>
      <p:sp>
        <p:nvSpPr>
          <p:cNvPr id="18" name="TextBox 17"/>
          <p:cNvSpPr txBox="1"/>
          <p:nvPr/>
        </p:nvSpPr>
        <p:spPr>
          <a:xfrm>
            <a:off x="5144445" y="3874740"/>
            <a:ext cx="172315" cy="332399"/>
          </a:xfrm>
          <a:prstGeom prst="rect">
            <a:avLst/>
          </a:prstGeom>
          <a:noFill/>
        </p:spPr>
        <p:txBody>
          <a:bodyPr wrap="square" rtlCol="0">
            <a:spAutoFit/>
          </a:bodyPr>
          <a:lstStyle/>
          <a:p>
            <a:pPr algn="just">
              <a:lnSpc>
                <a:spcPct val="130000"/>
              </a:lnSpc>
              <a:spcBef>
                <a:spcPts val="600"/>
              </a:spcBef>
            </a:pPr>
            <a:r>
              <a:rPr lang="en-US" altLang="zh-CN" sz="1200" kern="0" dirty="0" smtClean="0">
                <a:solidFill>
                  <a:schemeClr val="accent2"/>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C</a:t>
            </a:r>
            <a:endParaRPr lang="zh-CN" altLang="en-US" sz="1200" kern="0" dirty="0">
              <a:solidFill>
                <a:schemeClr val="accent2"/>
              </a:solidFill>
              <a:latin typeface="方正兰亭刊黑_GBK" panose="02000000000000000000" pitchFamily="2" charset="-122"/>
              <a:ea typeface="方正兰亭刊黑_GBK" panose="02000000000000000000" pitchFamily="2" charset="-122"/>
              <a:cs typeface="Segoe UI" panose="020B0502040204020203" pitchFamily="34" charset="0"/>
              <a:sym typeface="+mn-lt"/>
            </a:endParaRPr>
          </a:p>
        </p:txBody>
      </p:sp>
      <p:sp>
        <p:nvSpPr>
          <p:cNvPr id="19" name="TextBox 18"/>
          <p:cNvSpPr txBox="1"/>
          <p:nvPr/>
        </p:nvSpPr>
        <p:spPr>
          <a:xfrm>
            <a:off x="5144445" y="4081180"/>
            <a:ext cx="172315" cy="332399"/>
          </a:xfrm>
          <a:prstGeom prst="rect">
            <a:avLst/>
          </a:prstGeom>
          <a:noFill/>
        </p:spPr>
        <p:txBody>
          <a:bodyPr wrap="square" rtlCol="0">
            <a:spAutoFit/>
          </a:bodyPr>
          <a:lstStyle/>
          <a:p>
            <a:pPr algn="just">
              <a:lnSpc>
                <a:spcPct val="130000"/>
              </a:lnSpc>
              <a:spcBef>
                <a:spcPts val="600"/>
              </a:spcBef>
            </a:pPr>
            <a:r>
              <a:rPr lang="en-US" altLang="zh-CN" sz="1200" kern="0" dirty="0" smtClean="0">
                <a:solidFill>
                  <a:schemeClr val="accent2"/>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E</a:t>
            </a:r>
            <a:endParaRPr lang="zh-CN" altLang="en-US" sz="1200" kern="0" dirty="0">
              <a:solidFill>
                <a:schemeClr val="accent2"/>
              </a:solidFill>
              <a:latin typeface="方正兰亭刊黑_GBK" panose="02000000000000000000" pitchFamily="2" charset="-122"/>
              <a:ea typeface="方正兰亭刊黑_GBK" panose="02000000000000000000" pitchFamily="2" charset="-122"/>
              <a:cs typeface="Segoe UI" panose="020B0502040204020203" pitchFamily="34" charset="0"/>
              <a:sym typeface="+mn-lt"/>
            </a:endParaRPr>
          </a:p>
        </p:txBody>
      </p:sp>
      <p:sp>
        <p:nvSpPr>
          <p:cNvPr id="20" name="TextBox 19"/>
          <p:cNvSpPr txBox="1"/>
          <p:nvPr/>
        </p:nvSpPr>
        <p:spPr>
          <a:xfrm>
            <a:off x="5144445" y="4295754"/>
            <a:ext cx="172315" cy="332399"/>
          </a:xfrm>
          <a:prstGeom prst="rect">
            <a:avLst/>
          </a:prstGeom>
          <a:noFill/>
        </p:spPr>
        <p:txBody>
          <a:bodyPr wrap="square" rtlCol="0">
            <a:spAutoFit/>
          </a:bodyPr>
          <a:lstStyle/>
          <a:p>
            <a:pPr algn="just">
              <a:lnSpc>
                <a:spcPct val="130000"/>
              </a:lnSpc>
              <a:spcBef>
                <a:spcPts val="600"/>
              </a:spcBef>
            </a:pPr>
            <a:r>
              <a:rPr lang="en-US" altLang="zh-CN" sz="1200" kern="0" dirty="0" smtClean="0">
                <a:solidFill>
                  <a:schemeClr val="accent2"/>
                </a:solidFill>
                <a:latin typeface="方正兰亭刊黑_GBK" panose="02000000000000000000" pitchFamily="2" charset="-122"/>
                <a:ea typeface="方正兰亭刊黑_GBK" panose="02000000000000000000" pitchFamily="2" charset="-122"/>
                <a:cs typeface="Segoe UI" panose="020B0502040204020203" pitchFamily="34" charset="0"/>
                <a:sym typeface="+mn-lt"/>
              </a:rPr>
              <a:t>A</a:t>
            </a:r>
            <a:endParaRPr lang="zh-CN" altLang="en-US" sz="1200" kern="0" dirty="0">
              <a:solidFill>
                <a:schemeClr val="accent2"/>
              </a:solidFill>
              <a:latin typeface="方正兰亭刊黑_GBK" panose="02000000000000000000" pitchFamily="2" charset="-122"/>
              <a:ea typeface="方正兰亭刊黑_GBK" panose="02000000000000000000" pitchFamily="2" charset="-122"/>
              <a:cs typeface="Segoe UI" panose="020B0502040204020203" pitchFamily="34" charset="0"/>
              <a:sym typeface="+mn-lt"/>
            </a:endParaRPr>
          </a:p>
        </p:txBody>
      </p:sp>
      <p:sp>
        <p:nvSpPr>
          <p:cNvPr id="21" name="TextBox 20"/>
          <p:cNvSpPr txBox="1"/>
          <p:nvPr/>
        </p:nvSpPr>
        <p:spPr>
          <a:xfrm>
            <a:off x="1691680" y="857238"/>
            <a:ext cx="5760640" cy="584775"/>
          </a:xfrm>
          <a:prstGeom prst="rect">
            <a:avLst/>
          </a:prstGeom>
          <a:noFill/>
        </p:spPr>
        <p:txBody>
          <a:bodyPr wrap="square" rtlCol="0">
            <a:spAutoFit/>
          </a:bodyPr>
          <a:lstStyle/>
          <a:p>
            <a:pPr algn="ctr"/>
            <a:r>
              <a:rPr lang="zh-CN" altLang="en-US" sz="3200" dirty="0" smtClean="0">
                <a:solidFill>
                  <a:schemeClr val="bg1">
                    <a:lumMod val="85000"/>
                  </a:schemeClr>
                </a:solidFill>
                <a:latin typeface="方正兰亭刊黑_GBK" panose="02000000000000000000" pitchFamily="2" charset="-122"/>
                <a:ea typeface="方正兰亭刊黑_GBK" panose="02000000000000000000" pitchFamily="2" charset="-122"/>
              </a:rPr>
              <a:t>让 数 据 产 生 伟 大 价 值</a:t>
            </a:r>
            <a:endParaRPr lang="zh-CN" altLang="en-US" dirty="0">
              <a:solidFill>
                <a:schemeClr val="bg1">
                  <a:lumMod val="85000"/>
                </a:schemeClr>
              </a:solidFill>
              <a:latin typeface="方正兰亭刊黑_GBK" panose="02000000000000000000" pitchFamily="2" charset="-122"/>
              <a:ea typeface="方正兰亭刊黑_GBK" panose="02000000000000000000" pitchFamily="2" charset="-122"/>
            </a:endParaRPr>
          </a:p>
        </p:txBody>
      </p:sp>
      <p:sp>
        <p:nvSpPr>
          <p:cNvPr id="22" name="TextBox 21"/>
          <p:cNvSpPr txBox="1"/>
          <p:nvPr/>
        </p:nvSpPr>
        <p:spPr>
          <a:xfrm>
            <a:off x="2555776" y="1361294"/>
            <a:ext cx="4032448" cy="369332"/>
          </a:xfrm>
          <a:prstGeom prst="rect">
            <a:avLst/>
          </a:prstGeom>
          <a:noFill/>
        </p:spPr>
        <p:txBody>
          <a:bodyPr wrap="square" rtlCol="0">
            <a:spAutoFit/>
          </a:bodyPr>
          <a:lstStyle/>
          <a:p>
            <a:pPr algn="ctr"/>
            <a:r>
              <a:rPr lang="en-US" altLang="zh-CN" dirty="0" smtClean="0">
                <a:solidFill>
                  <a:schemeClr val="bg1">
                    <a:lumMod val="85000"/>
                  </a:schemeClr>
                </a:solidFill>
                <a:ea typeface="Arial Unicode MS" panose="020B0604020202020204" pitchFamily="34" charset="-122"/>
                <a:cs typeface="Arial Unicode MS" panose="020B0604020202020204" pitchFamily="34" charset="-122"/>
              </a:rPr>
              <a:t>Make  DATA  Great  Value</a:t>
            </a:r>
            <a:endParaRPr lang="zh-CN" altLang="en-US" dirty="0">
              <a:solidFill>
                <a:schemeClr val="bg1">
                  <a:lumMod val="85000"/>
                </a:schemeClr>
              </a:solidFill>
              <a:ea typeface="Arial Unicode MS" panose="020B0604020202020204" pitchFamily="34" charset="-122"/>
              <a:cs typeface="Arial Unicode MS" panose="020B0604020202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yLove.jpg"/>
          <p:cNvPicPr>
            <a:picLocks noChangeAspect="1"/>
          </p:cNvPicPr>
          <p:nvPr/>
        </p:nvPicPr>
        <p:blipFill>
          <a:blip r:embed="rId1" cstate="print"/>
          <a:stretch>
            <a:fillRect/>
          </a:stretch>
        </p:blipFill>
        <p:spPr>
          <a:xfrm>
            <a:off x="0" y="0"/>
            <a:ext cx="9144000" cy="5143500"/>
          </a:xfrm>
          <a:prstGeom prst="rect">
            <a:avLst/>
          </a:prstGeom>
        </p:spPr>
      </p:pic>
      <p:pic>
        <p:nvPicPr>
          <p:cNvPr id="5" name="图片 4" descr="MyLove.png"/>
          <p:cNvPicPr>
            <a:picLocks noChangeAspect="1"/>
          </p:cNvPicPr>
          <p:nvPr/>
        </p:nvPicPr>
        <p:blipFill>
          <a:blip r:embed="rId2" cstate="print"/>
          <a:stretch>
            <a:fillRect/>
          </a:stretch>
        </p:blipFill>
        <p:spPr>
          <a:xfrm>
            <a:off x="0" y="0"/>
            <a:ext cx="9144000" cy="5143500"/>
          </a:xfrm>
          <a:prstGeom prst="rect">
            <a:avLst/>
          </a:prstGeom>
        </p:spPr>
      </p:pic>
      <p:sp>
        <p:nvSpPr>
          <p:cNvPr id="6" name="矩形 5"/>
          <p:cNvSpPr/>
          <p:nvPr/>
        </p:nvSpPr>
        <p:spPr>
          <a:xfrm>
            <a:off x="0" y="0"/>
            <a:ext cx="9144000" cy="5143500"/>
          </a:xfrm>
          <a:prstGeom prst="rect">
            <a:avLst/>
          </a:prstGeom>
          <a:solidFill>
            <a:schemeClr val="tx1">
              <a:alpha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0" y="3507854"/>
            <a:ext cx="9179496" cy="1296144"/>
          </a:xfrm>
          <a:prstGeom prst="rect">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467544" y="555526"/>
            <a:ext cx="2376264" cy="646331"/>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zh-CN" sz="3600" dirty="0" smtClean="0">
                <a:solidFill>
                  <a:schemeClr val="tx2">
                    <a:lumMod val="40000"/>
                    <a:lumOff val="60000"/>
                  </a:schemeClr>
                </a:solidFill>
                <a:latin typeface="HelveticaNeueLT Pro 73 BdExO" pitchFamily="34" charset="0"/>
              </a:rPr>
              <a:t>decide</a:t>
            </a:r>
            <a:endParaRPr lang="zh-CN" altLang="en-US" sz="3600" dirty="0">
              <a:solidFill>
                <a:schemeClr val="tx2">
                  <a:lumMod val="40000"/>
                  <a:lumOff val="60000"/>
                </a:schemeClr>
              </a:solidFill>
              <a:latin typeface="HelveticaNeueLT Pro 73 BdExO" pitchFamily="34" charset="0"/>
            </a:endParaRPr>
          </a:p>
        </p:txBody>
      </p:sp>
      <p:sp>
        <p:nvSpPr>
          <p:cNvPr id="9" name="TextBox 8"/>
          <p:cNvSpPr txBox="1"/>
          <p:nvPr/>
        </p:nvSpPr>
        <p:spPr>
          <a:xfrm>
            <a:off x="2555776" y="627534"/>
            <a:ext cx="2736304"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zh-CN" sz="2800" dirty="0" smtClean="0">
                <a:solidFill>
                  <a:schemeClr val="bg1">
                    <a:lumMod val="95000"/>
                  </a:schemeClr>
                </a:solidFill>
              </a:rPr>
              <a:t>in Seattle</a:t>
            </a:r>
            <a:endParaRPr lang="zh-CN" altLang="en-US" sz="2800" dirty="0">
              <a:solidFill>
                <a:schemeClr val="bg1">
                  <a:lumMod val="95000"/>
                </a:schemeClr>
              </a:solidFill>
            </a:endParaRPr>
          </a:p>
        </p:txBody>
      </p:sp>
      <p:sp>
        <p:nvSpPr>
          <p:cNvPr id="10" name="TextBox 9"/>
          <p:cNvSpPr txBox="1"/>
          <p:nvPr/>
        </p:nvSpPr>
        <p:spPr>
          <a:xfrm>
            <a:off x="611560" y="3795886"/>
            <a:ext cx="7920880" cy="738664"/>
          </a:xfrm>
          <a:prstGeom prst="rect">
            <a:avLst/>
          </a:prstGeom>
          <a:noFill/>
        </p:spPr>
        <p:txBody>
          <a:bodyPr wrap="square" rtlCol="0">
            <a:spAutoFit/>
          </a:bodyPr>
          <a:lstStyle/>
          <a:p>
            <a:r>
              <a:rPr lang="en-US" altLang="zh-CN" sz="1400" dirty="0" smtClean="0">
                <a:solidFill>
                  <a:schemeClr val="bg1"/>
                </a:solidFill>
              </a:rPr>
              <a:t>Over the past year, </a:t>
            </a:r>
            <a:r>
              <a:rPr lang="en-US" altLang="zh-CN" sz="1400" i="1" dirty="0" smtClean="0">
                <a:solidFill>
                  <a:schemeClr val="tx2">
                    <a:lumMod val="20000"/>
                    <a:lumOff val="80000"/>
                  </a:schemeClr>
                </a:solidFill>
              </a:rPr>
              <a:t>decide</a:t>
            </a:r>
            <a:r>
              <a:rPr lang="en-US" altLang="zh-CN" sz="1400" dirty="0" smtClean="0">
                <a:solidFill>
                  <a:schemeClr val="bg1"/>
                </a:solidFill>
              </a:rPr>
              <a:t> began experimenting with eBay and discovered an exciting opportunity to apply the team's strength in data and predictive analytics to help over 25 million eBay sellers make smarter decisions and be more successful.</a:t>
            </a:r>
            <a:endParaRPr lang="zh-CN" altLang="en-US" sz="1400" dirty="0">
              <a:solidFill>
                <a:schemeClr val="bg1"/>
              </a:solidFill>
            </a:endParaRPr>
          </a:p>
        </p:txBody>
      </p:sp>
      <p:sp>
        <p:nvSpPr>
          <p:cNvPr id="11" name="圆角矩形 10"/>
          <p:cNvSpPr/>
          <p:nvPr/>
        </p:nvSpPr>
        <p:spPr>
          <a:xfrm>
            <a:off x="8172400" y="267494"/>
            <a:ext cx="648072" cy="288032"/>
          </a:xfrm>
          <a:prstGeom prst="round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bg1"/>
                </a:solidFill>
                <a:latin typeface="方正兰亭刊黑_GBK" panose="02000000000000000000" pitchFamily="2" charset="-122"/>
                <a:ea typeface="方正兰亭刊黑_GBK" panose="02000000000000000000" pitchFamily="2" charset="-122"/>
              </a:rPr>
              <a:t>案例一</a:t>
            </a:r>
            <a:endParaRPr lang="zh-CN" altLang="en-US" sz="1000" dirty="0">
              <a:solidFill>
                <a:schemeClr val="bg1"/>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yLove.jpg"/>
          <p:cNvPicPr>
            <a:picLocks noChangeAspect="1"/>
          </p:cNvPicPr>
          <p:nvPr/>
        </p:nvPicPr>
        <p:blipFill>
          <a:blip r:embed="rId1" cstate="print"/>
          <a:stretch>
            <a:fillRect/>
          </a:stretch>
        </p:blipFill>
        <p:spPr>
          <a:xfrm>
            <a:off x="0" y="0"/>
            <a:ext cx="9144000" cy="5143500"/>
          </a:xfrm>
          <a:prstGeom prst="rect">
            <a:avLst/>
          </a:prstGeom>
        </p:spPr>
      </p:pic>
      <p:pic>
        <p:nvPicPr>
          <p:cNvPr id="3" name="图片 2" descr="MyLove.png"/>
          <p:cNvPicPr>
            <a:picLocks noChangeAspect="1"/>
          </p:cNvPicPr>
          <p:nvPr/>
        </p:nvPicPr>
        <p:blipFill>
          <a:blip r:embed="rId2" cstate="print"/>
          <a:stretch>
            <a:fillRect/>
          </a:stretch>
        </p:blipFill>
        <p:spPr>
          <a:xfrm>
            <a:off x="0" y="0"/>
            <a:ext cx="9144000" cy="5143500"/>
          </a:xfrm>
          <a:prstGeom prst="rect">
            <a:avLst/>
          </a:prstGeom>
        </p:spPr>
      </p:pic>
      <p:sp>
        <p:nvSpPr>
          <p:cNvPr id="4" name="矩形 3"/>
          <p:cNvSpPr/>
          <p:nvPr/>
        </p:nvSpPr>
        <p:spPr>
          <a:xfrm>
            <a:off x="0" y="0"/>
            <a:ext cx="9144000" cy="5143500"/>
          </a:xfrm>
          <a:prstGeom prst="rect">
            <a:avLst/>
          </a:prstGeom>
          <a:solidFill>
            <a:schemeClr val="tx1">
              <a:alpha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4"/>
          <p:cNvSpPr txBox="1"/>
          <p:nvPr/>
        </p:nvSpPr>
        <p:spPr>
          <a:xfrm>
            <a:off x="827584" y="1851670"/>
            <a:ext cx="2088232" cy="400110"/>
          </a:xfrm>
          <a:prstGeom prst="rect">
            <a:avLst/>
          </a:prstGeom>
          <a:noFill/>
        </p:spPr>
        <p:txBody>
          <a:bodyPr wrap="square" rtlCol="0">
            <a:spAutoFit/>
          </a:bodyPr>
          <a:lstStyle/>
          <a:p>
            <a:r>
              <a:rPr lang="en-US" altLang="zh-CN" sz="2000" dirty="0" smtClean="0">
                <a:solidFill>
                  <a:schemeClr val="bg1"/>
                </a:solidFill>
              </a:rPr>
              <a:t>Toronto</a:t>
            </a:r>
            <a:endParaRPr lang="zh-CN" altLang="en-US" sz="1400" dirty="0">
              <a:solidFill>
                <a:schemeClr val="bg1"/>
              </a:solidFill>
            </a:endParaRPr>
          </a:p>
        </p:txBody>
      </p:sp>
      <p:sp>
        <p:nvSpPr>
          <p:cNvPr id="6" name="TextBox 5"/>
          <p:cNvSpPr txBox="1"/>
          <p:nvPr/>
        </p:nvSpPr>
        <p:spPr>
          <a:xfrm>
            <a:off x="827584" y="2193707"/>
            <a:ext cx="3888432" cy="830997"/>
          </a:xfrm>
          <a:prstGeom prst="rect">
            <a:avLst/>
          </a:prstGeom>
          <a:noFill/>
        </p:spPr>
        <p:txBody>
          <a:bodyPr wrap="square" rtlCol="0">
            <a:spAutoFit/>
          </a:bodyPr>
          <a:lstStyle/>
          <a:p>
            <a:r>
              <a:rPr lang="zh-CN" altLang="en-US" sz="2400" dirty="0" smtClean="0">
                <a:solidFill>
                  <a:schemeClr val="bg1"/>
                </a:solidFill>
              </a:rPr>
              <a:t>多伦多利用大数据分析</a:t>
            </a:r>
            <a:endParaRPr lang="en-US" altLang="zh-CN" sz="2400" dirty="0" smtClean="0">
              <a:solidFill>
                <a:schemeClr val="bg1"/>
              </a:solidFill>
            </a:endParaRPr>
          </a:p>
          <a:p>
            <a:r>
              <a:rPr lang="zh-CN" altLang="en-US" sz="2400" dirty="0" smtClean="0">
                <a:solidFill>
                  <a:schemeClr val="bg1"/>
                </a:solidFill>
              </a:rPr>
              <a:t>早产儿情况</a:t>
            </a:r>
            <a:endParaRPr lang="zh-CN" altLang="en-US" sz="2400" dirty="0">
              <a:solidFill>
                <a:schemeClr val="bg1"/>
              </a:solidFill>
            </a:endParaRPr>
          </a:p>
        </p:txBody>
      </p:sp>
      <p:sp>
        <p:nvSpPr>
          <p:cNvPr id="8" name="圆角矩形 7"/>
          <p:cNvSpPr/>
          <p:nvPr/>
        </p:nvSpPr>
        <p:spPr>
          <a:xfrm>
            <a:off x="8172400" y="267494"/>
            <a:ext cx="648072" cy="288032"/>
          </a:xfrm>
          <a:prstGeom prst="round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bg1"/>
                </a:solidFill>
                <a:latin typeface="方正兰亭刊黑_GBK" panose="02000000000000000000" pitchFamily="2" charset="-122"/>
                <a:ea typeface="方正兰亭刊黑_GBK" panose="02000000000000000000" pitchFamily="2" charset="-122"/>
              </a:rPr>
              <a:t>案例二</a:t>
            </a:r>
            <a:endParaRPr lang="zh-CN" altLang="en-US" sz="1000" dirty="0">
              <a:solidFill>
                <a:schemeClr val="bg1"/>
              </a:solidFill>
              <a:latin typeface="方正兰亭刊黑_GBK" panose="02000000000000000000" pitchFamily="2" charset="-122"/>
              <a:ea typeface="方正兰亭刊黑_GBK" panose="02000000000000000000"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MyLove.jpg"/>
          <p:cNvPicPr>
            <a:picLocks noChangeAspect="1"/>
          </p:cNvPicPr>
          <p:nvPr/>
        </p:nvPicPr>
        <p:blipFill>
          <a:blip r:embed="rId1" cstate="print"/>
          <a:stretch>
            <a:fillRect/>
          </a:stretch>
        </p:blipFill>
        <p:spPr>
          <a:xfrm>
            <a:off x="0" y="0"/>
            <a:ext cx="9144000" cy="5143500"/>
          </a:xfrm>
          <a:prstGeom prst="rect">
            <a:avLst/>
          </a:prstGeom>
        </p:spPr>
      </p:pic>
      <p:pic>
        <p:nvPicPr>
          <p:cNvPr id="3" name="图片 2" descr="MyLove.png"/>
          <p:cNvPicPr>
            <a:picLocks noChangeAspect="1"/>
          </p:cNvPicPr>
          <p:nvPr/>
        </p:nvPicPr>
        <p:blipFill>
          <a:blip r:embed="rId2" cstate="print"/>
          <a:stretch>
            <a:fillRect/>
          </a:stretch>
        </p:blipFill>
        <p:spPr>
          <a:xfrm>
            <a:off x="0" y="0"/>
            <a:ext cx="9144000" cy="5143500"/>
          </a:xfrm>
          <a:prstGeom prst="rect">
            <a:avLst/>
          </a:prstGeom>
        </p:spPr>
      </p:pic>
      <p:sp>
        <p:nvSpPr>
          <p:cNvPr id="4" name="矩形 3"/>
          <p:cNvSpPr/>
          <p:nvPr/>
        </p:nvSpPr>
        <p:spPr>
          <a:xfrm>
            <a:off x="0" y="0"/>
            <a:ext cx="9144000" cy="5143500"/>
          </a:xfrm>
          <a:prstGeom prst="rect">
            <a:avLst/>
          </a:prstGeom>
          <a:solidFill>
            <a:schemeClr val="tx1">
              <a:alpha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圆角矩形 5"/>
          <p:cNvSpPr/>
          <p:nvPr/>
        </p:nvSpPr>
        <p:spPr>
          <a:xfrm>
            <a:off x="8172400" y="267494"/>
            <a:ext cx="648072" cy="288032"/>
          </a:xfrm>
          <a:prstGeom prst="round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bg1"/>
                </a:solidFill>
                <a:latin typeface="方正兰亭刊黑_GBK" panose="02000000000000000000" pitchFamily="2" charset="-122"/>
                <a:ea typeface="方正兰亭刊黑_GBK" panose="02000000000000000000" pitchFamily="2" charset="-122"/>
              </a:rPr>
              <a:t>案例三</a:t>
            </a:r>
            <a:endParaRPr lang="zh-CN" altLang="en-US" sz="1000" dirty="0">
              <a:solidFill>
                <a:schemeClr val="bg1"/>
              </a:solidFill>
              <a:latin typeface="方正兰亭刊黑_GBK" panose="02000000000000000000" pitchFamily="2" charset="-122"/>
              <a:ea typeface="方正兰亭刊黑_GBK" panose="02000000000000000000" pitchFamily="2" charset="-122"/>
            </a:endParaRPr>
          </a:p>
        </p:txBody>
      </p:sp>
      <p:sp>
        <p:nvSpPr>
          <p:cNvPr id="7" name="TextBox 6"/>
          <p:cNvSpPr txBox="1"/>
          <p:nvPr/>
        </p:nvSpPr>
        <p:spPr>
          <a:xfrm>
            <a:off x="5292080" y="1615901"/>
            <a:ext cx="2952328" cy="461665"/>
          </a:xfrm>
          <a:prstGeom prst="rect">
            <a:avLst/>
          </a:prstGeom>
          <a:noFill/>
        </p:spPr>
        <p:txBody>
          <a:bodyPr wrap="square" rtlCol="0">
            <a:spAutoFit/>
          </a:bodyPr>
          <a:lstStyle/>
          <a:p>
            <a:r>
              <a:rPr lang="zh-CN" altLang="en-US" sz="2400" dirty="0" smtClean="0">
                <a:solidFill>
                  <a:schemeClr val="bg1"/>
                </a:solidFill>
              </a:rPr>
              <a:t>商户卷款消失</a:t>
            </a:r>
            <a:endParaRPr lang="zh-CN" altLang="en-US" sz="2400" dirty="0">
              <a:solidFill>
                <a:schemeClr val="bg1"/>
              </a:solidFill>
            </a:endParaRPr>
          </a:p>
        </p:txBody>
      </p:sp>
      <p:sp>
        <p:nvSpPr>
          <p:cNvPr id="8" name="TextBox 7"/>
          <p:cNvSpPr txBox="1"/>
          <p:nvPr/>
        </p:nvSpPr>
        <p:spPr>
          <a:xfrm>
            <a:off x="5292080" y="2172220"/>
            <a:ext cx="2952328" cy="307777"/>
          </a:xfrm>
          <a:prstGeom prst="rect">
            <a:avLst/>
          </a:prstGeom>
          <a:noFill/>
        </p:spPr>
        <p:txBody>
          <a:bodyPr wrap="square" rtlCol="0">
            <a:spAutoFit/>
          </a:bodyPr>
          <a:lstStyle/>
          <a:p>
            <a:r>
              <a:rPr lang="zh-CN" altLang="en-US" sz="1400" dirty="0" smtClean="0">
                <a:solidFill>
                  <a:schemeClr val="bg1"/>
                </a:solidFill>
              </a:rPr>
              <a:t>要求提高收款限制</a:t>
            </a:r>
            <a:endParaRPr lang="zh-CN" altLang="en-US" sz="1400" dirty="0">
              <a:solidFill>
                <a:schemeClr val="bg1"/>
              </a:solidFill>
            </a:endParaRPr>
          </a:p>
        </p:txBody>
      </p:sp>
      <p:sp>
        <p:nvSpPr>
          <p:cNvPr id="9" name="TextBox 8"/>
          <p:cNvSpPr txBox="1"/>
          <p:nvPr/>
        </p:nvSpPr>
        <p:spPr>
          <a:xfrm>
            <a:off x="5292080" y="2460252"/>
            <a:ext cx="2952328" cy="307777"/>
          </a:xfrm>
          <a:prstGeom prst="rect">
            <a:avLst/>
          </a:prstGeom>
          <a:noFill/>
        </p:spPr>
        <p:txBody>
          <a:bodyPr wrap="square" rtlCol="0">
            <a:spAutoFit/>
          </a:bodyPr>
          <a:lstStyle/>
          <a:p>
            <a:r>
              <a:rPr lang="zh-CN" altLang="en-US" sz="1400" dirty="0" smtClean="0">
                <a:solidFill>
                  <a:schemeClr val="bg1"/>
                </a:solidFill>
              </a:rPr>
              <a:t>改变转出账户</a:t>
            </a:r>
            <a:endParaRPr lang="zh-CN" altLang="en-US" sz="1400" dirty="0">
              <a:solidFill>
                <a:schemeClr val="bg1"/>
              </a:solidFill>
            </a:endParaRPr>
          </a:p>
        </p:txBody>
      </p:sp>
      <p:sp>
        <p:nvSpPr>
          <p:cNvPr id="10" name="TextBox 9"/>
          <p:cNvSpPr txBox="1"/>
          <p:nvPr/>
        </p:nvSpPr>
        <p:spPr>
          <a:xfrm>
            <a:off x="5292080" y="2768029"/>
            <a:ext cx="2952328" cy="307777"/>
          </a:xfrm>
          <a:prstGeom prst="rect">
            <a:avLst/>
          </a:prstGeom>
          <a:noFill/>
        </p:spPr>
        <p:txBody>
          <a:bodyPr wrap="square" rtlCol="0">
            <a:spAutoFit/>
          </a:bodyPr>
          <a:lstStyle/>
          <a:p>
            <a:r>
              <a:rPr lang="zh-CN" altLang="en-US" sz="1400" dirty="0" smtClean="0">
                <a:solidFill>
                  <a:schemeClr val="bg1"/>
                </a:solidFill>
              </a:rPr>
              <a:t>诱人的广告和价格</a:t>
            </a:r>
            <a:endParaRPr lang="zh-CN" altLang="en-US" sz="14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png"/>
          <p:cNvPicPr>
            <a:picLocks noChangeAspect="1"/>
          </p:cNvPicPr>
          <p:nvPr/>
        </p:nvPicPr>
        <p:blipFill>
          <a:blip r:embed="rId1" cstate="print"/>
          <a:stretch>
            <a:fillRect/>
          </a:stretch>
        </p:blipFill>
        <p:spPr>
          <a:xfrm>
            <a:off x="1259632" y="902475"/>
            <a:ext cx="2578395" cy="3541483"/>
          </a:xfrm>
          <a:prstGeom prst="rect">
            <a:avLst/>
          </a:prstGeom>
        </p:spPr>
      </p:pic>
      <p:sp>
        <p:nvSpPr>
          <p:cNvPr id="5" name="TextBox 4"/>
          <p:cNvSpPr txBox="1"/>
          <p:nvPr/>
        </p:nvSpPr>
        <p:spPr>
          <a:xfrm>
            <a:off x="1324693" y="2126611"/>
            <a:ext cx="2448272" cy="1051570"/>
          </a:xfrm>
          <a:prstGeom prst="rect">
            <a:avLst/>
          </a:prstGeom>
          <a:noFill/>
        </p:spPr>
        <p:txBody>
          <a:bodyPr wrap="square" rtlCol="0">
            <a:spAutoFit/>
          </a:bodyPr>
          <a:lstStyle/>
          <a:p>
            <a:pPr algn="ctr">
              <a:lnSpc>
                <a:spcPct val="150000"/>
              </a:lnSpc>
            </a:pPr>
            <a:r>
              <a:rPr lang="en-US" altLang="zh-CN" sz="2400" b="1" dirty="0" smtClean="0">
                <a:solidFill>
                  <a:schemeClr val="bg1"/>
                </a:solidFill>
                <a:latin typeface="Arial" panose="020B0604020202020204" pitchFamily="34" charset="0"/>
                <a:ea typeface="方正兰亭刊黑_GBK" panose="02000000000000000000" pitchFamily="2" charset="-122"/>
                <a:cs typeface="Arial" panose="020B0604020202020204" pitchFamily="34" charset="0"/>
              </a:rPr>
              <a:t>BIG DATA </a:t>
            </a:r>
            <a:r>
              <a:rPr lang="en-US" altLang="zh-CN" sz="2000" dirty="0" smtClean="0">
                <a:solidFill>
                  <a:schemeClr val="bg1"/>
                </a:solidFill>
                <a:latin typeface="Arial" panose="020B0604020202020204" pitchFamily="34" charset="0"/>
                <a:ea typeface="方正兰亭刊黑_GBK" panose="02000000000000000000" pitchFamily="2" charset="-122"/>
                <a:cs typeface="Arial" panose="020B0604020202020204" pitchFamily="34" charset="0"/>
              </a:rPr>
              <a:t>with</a:t>
            </a:r>
            <a:endParaRPr lang="en-US" altLang="zh-CN" sz="2000" dirty="0" smtClean="0">
              <a:solidFill>
                <a:schemeClr val="bg1"/>
              </a:solidFill>
              <a:latin typeface="Arial" panose="020B0604020202020204" pitchFamily="34" charset="0"/>
              <a:ea typeface="方正兰亭刊黑_GBK" panose="02000000000000000000" pitchFamily="2" charset="-122"/>
              <a:cs typeface="Arial" panose="020B0604020202020204" pitchFamily="34" charset="0"/>
            </a:endParaRPr>
          </a:p>
          <a:p>
            <a:pPr algn="ctr">
              <a:lnSpc>
                <a:spcPct val="150000"/>
              </a:lnSpc>
            </a:pPr>
            <a:r>
              <a:rPr lang="en-US" altLang="zh-CN" sz="2000" b="1" dirty="0" smtClean="0">
                <a:solidFill>
                  <a:srgbClr val="FE841F"/>
                </a:solidFill>
                <a:latin typeface="Arial" panose="020B0604020202020204" pitchFamily="34" charset="0"/>
                <a:ea typeface="方正兰亭刊黑_GBK" panose="02000000000000000000" pitchFamily="2" charset="-122"/>
                <a:cs typeface="Arial" panose="020B0604020202020204" pitchFamily="34" charset="0"/>
              </a:rPr>
              <a:t>S</a:t>
            </a:r>
            <a:r>
              <a:rPr lang="en-US" altLang="zh-CN" sz="2000" b="1" dirty="0" smtClean="0">
                <a:solidFill>
                  <a:schemeClr val="accent6"/>
                </a:solidFill>
                <a:latin typeface="Arial" panose="020B0604020202020204" pitchFamily="34" charset="0"/>
                <a:ea typeface="方正兰亭刊黑_GBK" panose="02000000000000000000" pitchFamily="2" charset="-122"/>
                <a:cs typeface="Arial" panose="020B0604020202020204" pitchFamily="34" charset="0"/>
              </a:rPr>
              <a:t>o</a:t>
            </a:r>
            <a:r>
              <a:rPr lang="en-US" altLang="zh-CN" sz="2000" b="1" dirty="0" smtClean="0">
                <a:solidFill>
                  <a:schemeClr val="accent6">
                    <a:lumMod val="60000"/>
                    <a:lumOff val="40000"/>
                  </a:schemeClr>
                </a:solidFill>
                <a:latin typeface="Arial" panose="020B0604020202020204" pitchFamily="34" charset="0"/>
                <a:ea typeface="方正兰亭刊黑_GBK" panose="02000000000000000000" pitchFamily="2" charset="-122"/>
                <a:cs typeface="Arial" panose="020B0604020202020204" pitchFamily="34" charset="0"/>
              </a:rPr>
              <a:t>c</a:t>
            </a:r>
            <a:r>
              <a:rPr lang="en-US" altLang="zh-CN" sz="2000" b="1" dirty="0" smtClean="0">
                <a:solidFill>
                  <a:schemeClr val="accent6">
                    <a:lumMod val="40000"/>
                    <a:lumOff val="60000"/>
                  </a:schemeClr>
                </a:solidFill>
                <a:latin typeface="Arial" panose="020B0604020202020204" pitchFamily="34" charset="0"/>
                <a:ea typeface="方正兰亭刊黑_GBK" panose="02000000000000000000" pitchFamily="2" charset="-122"/>
                <a:cs typeface="Arial" panose="020B0604020202020204" pitchFamily="34" charset="0"/>
              </a:rPr>
              <a:t>i</a:t>
            </a:r>
            <a:r>
              <a:rPr lang="en-US" altLang="zh-CN" sz="2000" b="1" dirty="0" smtClean="0">
                <a:solidFill>
                  <a:schemeClr val="accent6">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rPr>
              <a:t>a</a:t>
            </a:r>
            <a:r>
              <a:rPr lang="en-US" altLang="zh-CN" sz="2000" b="1" dirty="0" smtClean="0">
                <a:solidFill>
                  <a:schemeClr val="bg1"/>
                </a:solidFill>
                <a:latin typeface="Arial" panose="020B0604020202020204" pitchFamily="34" charset="0"/>
                <a:ea typeface="方正兰亭刊黑_GBK" panose="02000000000000000000" pitchFamily="2" charset="-122"/>
                <a:cs typeface="Arial" panose="020B0604020202020204" pitchFamily="34" charset="0"/>
              </a:rPr>
              <a:t>l</a:t>
            </a:r>
            <a:r>
              <a:rPr lang="en-US" altLang="zh-CN" sz="2000" b="1" dirty="0" smtClean="0">
                <a:solidFill>
                  <a:srgbClr val="FE841F"/>
                </a:solidFill>
                <a:latin typeface="Arial" panose="020B0604020202020204" pitchFamily="34" charset="0"/>
                <a:ea typeface="方正兰亭刊黑_GBK" panose="02000000000000000000" pitchFamily="2" charset="-122"/>
                <a:cs typeface="Arial" panose="020B0604020202020204" pitchFamily="34" charset="0"/>
              </a:rPr>
              <a:t>C</a:t>
            </a:r>
            <a:r>
              <a:rPr lang="en-US" altLang="zh-CN" sz="2000" b="1" dirty="0" smtClean="0">
                <a:solidFill>
                  <a:schemeClr val="accent6"/>
                </a:solidFill>
                <a:latin typeface="Arial" panose="020B0604020202020204" pitchFamily="34" charset="0"/>
                <a:ea typeface="方正兰亭刊黑_GBK" panose="02000000000000000000" pitchFamily="2" charset="-122"/>
                <a:cs typeface="Arial" panose="020B0604020202020204" pitchFamily="34" charset="0"/>
              </a:rPr>
              <a:t>r</a:t>
            </a:r>
            <a:r>
              <a:rPr lang="en-US" altLang="zh-CN" sz="2000" b="1" dirty="0" smtClean="0">
                <a:solidFill>
                  <a:schemeClr val="accent6">
                    <a:lumMod val="60000"/>
                    <a:lumOff val="40000"/>
                  </a:schemeClr>
                </a:solidFill>
                <a:latin typeface="Arial" panose="020B0604020202020204" pitchFamily="34" charset="0"/>
                <a:ea typeface="方正兰亭刊黑_GBK" panose="02000000000000000000" pitchFamily="2" charset="-122"/>
                <a:cs typeface="Arial" panose="020B0604020202020204" pitchFamily="34" charset="0"/>
              </a:rPr>
              <a:t>e</a:t>
            </a:r>
            <a:r>
              <a:rPr lang="en-US" altLang="zh-CN" sz="2000" b="1" dirty="0" smtClean="0">
                <a:solidFill>
                  <a:schemeClr val="accent6">
                    <a:lumMod val="40000"/>
                    <a:lumOff val="60000"/>
                  </a:schemeClr>
                </a:solidFill>
                <a:latin typeface="Arial" panose="020B0604020202020204" pitchFamily="34" charset="0"/>
                <a:ea typeface="方正兰亭刊黑_GBK" panose="02000000000000000000" pitchFamily="2" charset="-122"/>
                <a:cs typeface="Arial" panose="020B0604020202020204" pitchFamily="34" charset="0"/>
              </a:rPr>
              <a:t>d</a:t>
            </a:r>
            <a:r>
              <a:rPr lang="en-US" altLang="zh-CN" sz="2000" b="1" dirty="0" smtClean="0">
                <a:solidFill>
                  <a:schemeClr val="accent6">
                    <a:lumMod val="20000"/>
                    <a:lumOff val="80000"/>
                  </a:schemeClr>
                </a:solidFill>
                <a:latin typeface="Arial" panose="020B0604020202020204" pitchFamily="34" charset="0"/>
                <a:ea typeface="方正兰亭刊黑_GBK" panose="02000000000000000000" pitchFamily="2" charset="-122"/>
                <a:cs typeface="Arial" panose="020B0604020202020204" pitchFamily="34" charset="0"/>
              </a:rPr>
              <a:t>it</a:t>
            </a:r>
            <a:r>
              <a:rPr lang="en-US" altLang="zh-CN" sz="2000" b="1" dirty="0" smtClean="0">
                <a:solidFill>
                  <a:schemeClr val="bg1"/>
                </a:solidFill>
                <a:latin typeface="Arial" panose="020B0604020202020204" pitchFamily="34" charset="0"/>
                <a:ea typeface="方正兰亭刊黑_GBK" panose="02000000000000000000" pitchFamily="2" charset="-122"/>
                <a:cs typeface="Arial" panose="020B0604020202020204" pitchFamily="34" charset="0"/>
              </a:rPr>
              <a:t>s</a:t>
            </a:r>
            <a:endParaRPr lang="zh-CN" altLang="en-US" sz="2000" b="1" dirty="0">
              <a:solidFill>
                <a:schemeClr val="bg1"/>
              </a:solidFill>
              <a:latin typeface="Arial" panose="020B0604020202020204" pitchFamily="34" charset="0"/>
              <a:ea typeface="方正兰亭刊黑_GBK" panose="02000000000000000000" pitchFamily="2" charset="-122"/>
              <a:cs typeface="Arial" panose="020B0604020202020204" pitchFamily="34" charset="0"/>
            </a:endParaRPr>
          </a:p>
        </p:txBody>
      </p:sp>
      <p:sp>
        <p:nvSpPr>
          <p:cNvPr id="6" name="等腰三角形 5"/>
          <p:cNvSpPr/>
          <p:nvPr/>
        </p:nvSpPr>
        <p:spPr>
          <a:xfrm rot="10800000">
            <a:off x="6120172" y="3363838"/>
            <a:ext cx="144016" cy="144016"/>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6120172" y="2427734"/>
            <a:ext cx="144016" cy="144016"/>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5220072" y="1923678"/>
            <a:ext cx="1944216" cy="369332"/>
          </a:xfrm>
          <a:prstGeom prst="rect">
            <a:avLst/>
          </a:prstGeom>
          <a:noFill/>
        </p:spPr>
        <p:txBody>
          <a:bodyPr wrap="square" rtlCol="0">
            <a:spAutoFit/>
          </a:bodyPr>
          <a:lstStyle/>
          <a:p>
            <a:pPr algn="ctr"/>
            <a:r>
              <a:rPr lang="zh-CN" altLang="en-US" dirty="0" smtClean="0">
                <a:solidFill>
                  <a:schemeClr val="bg1">
                    <a:lumMod val="75000"/>
                  </a:schemeClr>
                </a:solidFill>
                <a:latin typeface="方正兰亭刊黑_GBK" panose="02000000000000000000" pitchFamily="2" charset="-122"/>
                <a:ea typeface="方正兰亭刊黑_GBK" panose="02000000000000000000" pitchFamily="2" charset="-122"/>
              </a:rPr>
              <a:t>数学算法  </a:t>
            </a:r>
            <a:endParaRPr lang="zh-CN" altLang="en-US" dirty="0">
              <a:solidFill>
                <a:schemeClr val="bg1">
                  <a:lumMod val="75000"/>
                </a:schemeClr>
              </a:solidFill>
              <a:latin typeface="方正兰亭刊黑_GBK" panose="02000000000000000000" pitchFamily="2" charset="-122"/>
              <a:ea typeface="方正兰亭刊黑_GBK" panose="02000000000000000000" pitchFamily="2" charset="-122"/>
            </a:endParaRPr>
          </a:p>
        </p:txBody>
      </p:sp>
      <p:sp>
        <p:nvSpPr>
          <p:cNvPr id="9" name="圆角矩形 8"/>
          <p:cNvSpPr/>
          <p:nvPr/>
        </p:nvSpPr>
        <p:spPr>
          <a:xfrm>
            <a:off x="5112060" y="1779662"/>
            <a:ext cx="2160240" cy="648072"/>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220072" y="2859782"/>
            <a:ext cx="1944216" cy="369332"/>
          </a:xfrm>
          <a:prstGeom prst="rect">
            <a:avLst/>
          </a:prstGeom>
          <a:noFill/>
        </p:spPr>
        <p:txBody>
          <a:bodyPr wrap="square" rtlCol="0">
            <a:spAutoFit/>
          </a:bodyPr>
          <a:lstStyle/>
          <a:p>
            <a:pPr algn="ctr"/>
            <a:r>
              <a:rPr lang="zh-CN" altLang="en-US" dirty="0" smtClean="0">
                <a:solidFill>
                  <a:schemeClr val="bg1">
                    <a:lumMod val="95000"/>
                  </a:schemeClr>
                </a:solidFill>
                <a:latin typeface="方正兰亭刊黑_GBK" panose="02000000000000000000" pitchFamily="2" charset="-122"/>
                <a:ea typeface="方正兰亭刊黑_GBK" panose="02000000000000000000" pitchFamily="2" charset="-122"/>
              </a:rPr>
              <a:t>海量数据</a:t>
            </a:r>
            <a:endParaRPr lang="zh-CN" altLang="en-US"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1" name="TextBox 10"/>
          <p:cNvSpPr txBox="1"/>
          <p:nvPr/>
        </p:nvSpPr>
        <p:spPr>
          <a:xfrm>
            <a:off x="5238074" y="3795886"/>
            <a:ext cx="1908212" cy="369332"/>
          </a:xfrm>
          <a:prstGeom prst="rect">
            <a:avLst/>
          </a:prstGeom>
          <a:noFill/>
        </p:spPr>
        <p:txBody>
          <a:bodyPr wrap="square" rtlCol="0">
            <a:spAutoFit/>
          </a:bodyPr>
          <a:lstStyle/>
          <a:p>
            <a:pPr algn="ctr"/>
            <a:r>
              <a:rPr lang="zh-CN" altLang="en-US" dirty="0" smtClean="0">
                <a:solidFill>
                  <a:schemeClr val="bg1">
                    <a:lumMod val="95000"/>
                  </a:schemeClr>
                </a:solidFill>
                <a:latin typeface="方正兰亭刊黑_GBK" panose="02000000000000000000" pitchFamily="2" charset="-122"/>
                <a:ea typeface="方正兰亭刊黑_GBK" panose="02000000000000000000" pitchFamily="2" charset="-122"/>
              </a:rPr>
              <a:t>关联分析</a:t>
            </a:r>
            <a:endParaRPr lang="zh-CN" altLang="en-US" dirty="0">
              <a:solidFill>
                <a:schemeClr val="bg1">
                  <a:lumMod val="95000"/>
                </a:schemeClr>
              </a:solidFill>
              <a:latin typeface="方正兰亭刊黑_GBK" panose="02000000000000000000" pitchFamily="2" charset="-122"/>
              <a:ea typeface="方正兰亭刊黑_GBK" panose="02000000000000000000" pitchFamily="2" charset="-122"/>
            </a:endParaRPr>
          </a:p>
        </p:txBody>
      </p:sp>
      <p:sp>
        <p:nvSpPr>
          <p:cNvPr id="12" name="圆角矩形 11"/>
          <p:cNvSpPr/>
          <p:nvPr/>
        </p:nvSpPr>
        <p:spPr>
          <a:xfrm>
            <a:off x="5112060" y="2715766"/>
            <a:ext cx="2160240" cy="648072"/>
          </a:xfrm>
          <a:prstGeom prst="round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112060" y="3651870"/>
            <a:ext cx="2160240" cy="648072"/>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4716016" y="987574"/>
            <a:ext cx="2952328" cy="461665"/>
          </a:xfrm>
          <a:prstGeom prst="rect">
            <a:avLst/>
          </a:prstGeom>
          <a:noFill/>
        </p:spPr>
        <p:txBody>
          <a:bodyPr wrap="square" rtlCol="0">
            <a:spAutoFit/>
          </a:bodyPr>
          <a:lstStyle/>
          <a:p>
            <a:pPr algn="ctr"/>
            <a:r>
              <a:rPr lang="zh-CN" altLang="en-US" sz="2400" dirty="0" smtClean="0">
                <a:solidFill>
                  <a:schemeClr val="bg1"/>
                </a:solidFill>
                <a:latin typeface="方正兰亭刊黑_GBK" panose="02000000000000000000" pitchFamily="2" charset="-122"/>
                <a:ea typeface="方正兰亭刊黑_GBK" panose="02000000000000000000" pitchFamily="2" charset="-122"/>
              </a:rPr>
              <a:t>大数据风险监控</a:t>
            </a:r>
            <a:endParaRPr lang="zh-CN" altLang="en-US" sz="2400" dirty="0">
              <a:solidFill>
                <a:schemeClr val="bg1"/>
              </a:solidFill>
              <a:latin typeface="方正兰亭刊黑_GBK" panose="02000000000000000000" pitchFamily="2" charset="-122"/>
              <a:ea typeface="方正兰亭刊黑_GBK" panose="02000000000000000000" pitchFamily="2" charset="-122"/>
            </a:endParaRPr>
          </a:p>
        </p:txBody>
      </p:sp>
      <p:pic>
        <p:nvPicPr>
          <p:cNvPr id="15" name="图片 14" descr="无文字正方形.png"/>
          <p:cNvPicPr>
            <a:picLocks noChangeAspect="1"/>
          </p:cNvPicPr>
          <p:nvPr/>
        </p:nvPicPr>
        <p:blipFill>
          <a:blip r:embed="rId2" cstate="print"/>
          <a:stretch>
            <a:fillRect/>
          </a:stretch>
        </p:blipFill>
        <p:spPr>
          <a:xfrm>
            <a:off x="8460432" y="195486"/>
            <a:ext cx="432048" cy="43204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 name="图表 86"/>
          <p:cNvGraphicFramePr/>
          <p:nvPr/>
        </p:nvGraphicFramePr>
        <p:xfrm>
          <a:off x="467544" y="915566"/>
          <a:ext cx="8309783" cy="5539856"/>
        </p:xfrm>
        <a:graphic>
          <a:graphicData uri="http://schemas.openxmlformats.org/drawingml/2006/chart">
            <c:chart xmlns:c="http://schemas.openxmlformats.org/drawingml/2006/chart" xmlns:r="http://schemas.openxmlformats.org/officeDocument/2006/relationships" r:id="rId1"/>
          </a:graphicData>
        </a:graphic>
      </p:graphicFrame>
      <p:grpSp>
        <p:nvGrpSpPr>
          <p:cNvPr id="24" name="组合 23"/>
          <p:cNvGrpSpPr/>
          <p:nvPr/>
        </p:nvGrpSpPr>
        <p:grpSpPr>
          <a:xfrm>
            <a:off x="827584" y="4083918"/>
            <a:ext cx="7560840" cy="432048"/>
            <a:chOff x="827584" y="4299942"/>
            <a:chExt cx="7560840" cy="432048"/>
          </a:xfrm>
        </p:grpSpPr>
        <p:cxnSp>
          <p:nvCxnSpPr>
            <p:cNvPr id="5" name="直接连接符 4"/>
            <p:cNvCxnSpPr/>
            <p:nvPr/>
          </p:nvCxnSpPr>
          <p:spPr>
            <a:xfrm>
              <a:off x="971600" y="4299942"/>
              <a:ext cx="7272808" cy="0"/>
            </a:xfrm>
            <a:prstGeom prst="line">
              <a:avLst/>
            </a:prstGeom>
            <a:ln w="12700">
              <a:solidFill>
                <a:schemeClr val="bg1">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27584"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13</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Apr</a:t>
              </a:r>
              <a:endParaRPr lang="zh-CN" altLang="en-US" dirty="0">
                <a:solidFill>
                  <a:schemeClr val="bg1">
                    <a:lumMod val="95000"/>
                  </a:schemeClr>
                </a:solidFill>
              </a:endParaRPr>
            </a:p>
          </p:txBody>
        </p:sp>
        <p:sp>
          <p:nvSpPr>
            <p:cNvPr id="7" name="TextBox 6"/>
            <p:cNvSpPr txBox="1"/>
            <p:nvPr/>
          </p:nvSpPr>
          <p:spPr>
            <a:xfrm>
              <a:off x="1259632"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13</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Jun</a:t>
              </a:r>
              <a:endParaRPr lang="zh-CN" altLang="en-US" dirty="0">
                <a:solidFill>
                  <a:schemeClr val="bg1">
                    <a:lumMod val="95000"/>
                  </a:schemeClr>
                </a:solidFill>
              </a:endParaRPr>
            </a:p>
          </p:txBody>
        </p:sp>
        <p:sp>
          <p:nvSpPr>
            <p:cNvPr id="8" name="TextBox 7"/>
            <p:cNvSpPr txBox="1"/>
            <p:nvPr/>
          </p:nvSpPr>
          <p:spPr>
            <a:xfrm>
              <a:off x="1691680"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13</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Aug</a:t>
              </a:r>
              <a:endParaRPr lang="zh-CN" altLang="en-US" dirty="0">
                <a:solidFill>
                  <a:schemeClr val="bg1">
                    <a:lumMod val="95000"/>
                  </a:schemeClr>
                </a:solidFill>
              </a:endParaRPr>
            </a:p>
          </p:txBody>
        </p:sp>
        <p:sp>
          <p:nvSpPr>
            <p:cNvPr id="9" name="TextBox 8"/>
            <p:cNvSpPr txBox="1"/>
            <p:nvPr/>
          </p:nvSpPr>
          <p:spPr>
            <a:xfrm>
              <a:off x="2123728"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13</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Oct</a:t>
              </a:r>
              <a:endParaRPr lang="zh-CN" altLang="en-US" dirty="0">
                <a:solidFill>
                  <a:schemeClr val="bg1">
                    <a:lumMod val="95000"/>
                  </a:schemeClr>
                </a:solidFill>
              </a:endParaRPr>
            </a:p>
          </p:txBody>
        </p:sp>
        <p:sp>
          <p:nvSpPr>
            <p:cNvPr id="10" name="TextBox 9"/>
            <p:cNvSpPr txBox="1"/>
            <p:nvPr/>
          </p:nvSpPr>
          <p:spPr>
            <a:xfrm>
              <a:off x="2555776"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13</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Dec</a:t>
              </a:r>
              <a:endParaRPr lang="zh-CN" altLang="en-US" dirty="0">
                <a:solidFill>
                  <a:schemeClr val="bg1">
                    <a:lumMod val="95000"/>
                  </a:schemeClr>
                </a:solidFill>
              </a:endParaRPr>
            </a:p>
          </p:txBody>
        </p:sp>
        <p:sp>
          <p:nvSpPr>
            <p:cNvPr id="11" name="TextBox 10"/>
            <p:cNvSpPr txBox="1"/>
            <p:nvPr/>
          </p:nvSpPr>
          <p:spPr>
            <a:xfrm>
              <a:off x="2987824"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14</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Feb</a:t>
              </a:r>
              <a:endParaRPr lang="zh-CN" altLang="en-US" dirty="0">
                <a:solidFill>
                  <a:schemeClr val="bg1">
                    <a:lumMod val="95000"/>
                  </a:schemeClr>
                </a:solidFill>
              </a:endParaRPr>
            </a:p>
          </p:txBody>
        </p:sp>
        <p:sp>
          <p:nvSpPr>
            <p:cNvPr id="12" name="TextBox 11"/>
            <p:cNvSpPr txBox="1"/>
            <p:nvPr/>
          </p:nvSpPr>
          <p:spPr>
            <a:xfrm>
              <a:off x="3419872"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14</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Apr</a:t>
              </a:r>
              <a:endParaRPr lang="zh-CN" altLang="en-US" dirty="0">
                <a:solidFill>
                  <a:schemeClr val="bg1">
                    <a:lumMod val="95000"/>
                  </a:schemeClr>
                </a:solidFill>
              </a:endParaRPr>
            </a:p>
          </p:txBody>
        </p:sp>
        <p:sp>
          <p:nvSpPr>
            <p:cNvPr id="13" name="TextBox 12"/>
            <p:cNvSpPr txBox="1"/>
            <p:nvPr/>
          </p:nvSpPr>
          <p:spPr>
            <a:xfrm>
              <a:off x="3851920"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14</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Jun</a:t>
              </a:r>
              <a:endParaRPr lang="zh-CN" altLang="en-US" dirty="0">
                <a:solidFill>
                  <a:schemeClr val="bg1">
                    <a:lumMod val="95000"/>
                  </a:schemeClr>
                </a:solidFill>
              </a:endParaRPr>
            </a:p>
          </p:txBody>
        </p:sp>
        <p:sp>
          <p:nvSpPr>
            <p:cNvPr id="14" name="TextBox 13"/>
            <p:cNvSpPr txBox="1"/>
            <p:nvPr/>
          </p:nvSpPr>
          <p:spPr>
            <a:xfrm>
              <a:off x="4283968"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14</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Aug</a:t>
              </a:r>
              <a:endParaRPr lang="zh-CN" altLang="en-US" dirty="0">
                <a:solidFill>
                  <a:schemeClr val="bg1">
                    <a:lumMod val="95000"/>
                  </a:schemeClr>
                </a:solidFill>
              </a:endParaRPr>
            </a:p>
          </p:txBody>
        </p:sp>
        <p:sp>
          <p:nvSpPr>
            <p:cNvPr id="15" name="TextBox 14"/>
            <p:cNvSpPr txBox="1"/>
            <p:nvPr/>
          </p:nvSpPr>
          <p:spPr>
            <a:xfrm>
              <a:off x="4716016"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14</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Oct</a:t>
              </a:r>
              <a:endParaRPr lang="zh-CN" altLang="en-US" dirty="0">
                <a:solidFill>
                  <a:schemeClr val="bg1">
                    <a:lumMod val="95000"/>
                  </a:schemeClr>
                </a:solidFill>
              </a:endParaRPr>
            </a:p>
          </p:txBody>
        </p:sp>
        <p:sp>
          <p:nvSpPr>
            <p:cNvPr id="16" name="TextBox 15"/>
            <p:cNvSpPr txBox="1"/>
            <p:nvPr/>
          </p:nvSpPr>
          <p:spPr>
            <a:xfrm>
              <a:off x="5148064"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14</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Dec</a:t>
              </a:r>
              <a:endParaRPr lang="zh-CN" altLang="en-US" dirty="0">
                <a:solidFill>
                  <a:schemeClr val="bg1">
                    <a:lumMod val="95000"/>
                  </a:schemeClr>
                </a:solidFill>
              </a:endParaRPr>
            </a:p>
          </p:txBody>
        </p:sp>
        <p:sp>
          <p:nvSpPr>
            <p:cNvPr id="17" name="TextBox 16"/>
            <p:cNvSpPr txBox="1"/>
            <p:nvPr/>
          </p:nvSpPr>
          <p:spPr>
            <a:xfrm>
              <a:off x="5580112"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15</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Feb</a:t>
              </a:r>
              <a:endParaRPr lang="zh-CN" altLang="en-US" dirty="0">
                <a:solidFill>
                  <a:schemeClr val="bg1">
                    <a:lumMod val="95000"/>
                  </a:schemeClr>
                </a:solidFill>
              </a:endParaRPr>
            </a:p>
          </p:txBody>
        </p:sp>
        <p:sp>
          <p:nvSpPr>
            <p:cNvPr id="18" name="TextBox 17"/>
            <p:cNvSpPr txBox="1"/>
            <p:nvPr/>
          </p:nvSpPr>
          <p:spPr>
            <a:xfrm>
              <a:off x="6012160"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15</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Apr</a:t>
              </a:r>
              <a:endParaRPr lang="zh-CN" altLang="en-US" dirty="0">
                <a:solidFill>
                  <a:schemeClr val="bg1">
                    <a:lumMod val="95000"/>
                  </a:schemeClr>
                </a:solidFill>
              </a:endParaRPr>
            </a:p>
          </p:txBody>
        </p:sp>
        <p:sp>
          <p:nvSpPr>
            <p:cNvPr id="19" name="TextBox 18"/>
            <p:cNvSpPr txBox="1"/>
            <p:nvPr/>
          </p:nvSpPr>
          <p:spPr>
            <a:xfrm>
              <a:off x="6444208"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15</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Jun</a:t>
              </a:r>
              <a:endParaRPr lang="zh-CN" altLang="en-US" dirty="0">
                <a:solidFill>
                  <a:schemeClr val="bg1">
                    <a:lumMod val="95000"/>
                  </a:schemeClr>
                </a:solidFill>
              </a:endParaRPr>
            </a:p>
          </p:txBody>
        </p:sp>
        <p:sp>
          <p:nvSpPr>
            <p:cNvPr id="20" name="TextBox 19"/>
            <p:cNvSpPr txBox="1"/>
            <p:nvPr/>
          </p:nvSpPr>
          <p:spPr>
            <a:xfrm>
              <a:off x="6876256"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15</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Aug</a:t>
              </a:r>
              <a:endParaRPr lang="zh-CN" altLang="en-US" dirty="0">
                <a:solidFill>
                  <a:schemeClr val="bg1">
                    <a:lumMod val="95000"/>
                  </a:schemeClr>
                </a:solidFill>
              </a:endParaRPr>
            </a:p>
          </p:txBody>
        </p:sp>
        <p:sp>
          <p:nvSpPr>
            <p:cNvPr id="21" name="TextBox 20"/>
            <p:cNvSpPr txBox="1"/>
            <p:nvPr/>
          </p:nvSpPr>
          <p:spPr>
            <a:xfrm>
              <a:off x="7308304"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15</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Oct</a:t>
              </a:r>
              <a:endParaRPr lang="zh-CN" altLang="en-US" dirty="0">
                <a:solidFill>
                  <a:schemeClr val="bg1">
                    <a:lumMod val="95000"/>
                  </a:schemeClr>
                </a:solidFill>
              </a:endParaRPr>
            </a:p>
          </p:txBody>
        </p:sp>
        <p:sp>
          <p:nvSpPr>
            <p:cNvPr id="22" name="TextBox 21"/>
            <p:cNvSpPr txBox="1"/>
            <p:nvPr/>
          </p:nvSpPr>
          <p:spPr>
            <a:xfrm>
              <a:off x="7740352" y="4331880"/>
              <a:ext cx="648072" cy="400110"/>
            </a:xfrm>
            <a:prstGeom prst="rect">
              <a:avLst/>
            </a:prstGeom>
            <a:noFill/>
          </p:spPr>
          <p:txBody>
            <a:bodyPr wrap="square" rtlCol="0">
              <a:spAutoFit/>
            </a:bodyPr>
            <a:lstStyle/>
            <a:p>
              <a:pPr algn="ctr"/>
              <a:r>
                <a:rPr lang="en-US" altLang="zh-CN" sz="1000" dirty="0" smtClean="0">
                  <a:solidFill>
                    <a:schemeClr val="bg1">
                      <a:lumMod val="95000"/>
                    </a:schemeClr>
                  </a:solidFill>
                </a:rPr>
                <a:t>15</a:t>
              </a:r>
              <a:endParaRPr lang="en-US" altLang="zh-CN" sz="1000" dirty="0" smtClean="0">
                <a:solidFill>
                  <a:schemeClr val="bg1">
                    <a:lumMod val="95000"/>
                  </a:schemeClr>
                </a:solidFill>
              </a:endParaRPr>
            </a:p>
            <a:p>
              <a:pPr algn="ctr"/>
              <a:r>
                <a:rPr lang="en-US" altLang="zh-CN" sz="1000" dirty="0" smtClean="0">
                  <a:solidFill>
                    <a:schemeClr val="bg1">
                      <a:lumMod val="95000"/>
                    </a:schemeClr>
                  </a:solidFill>
                </a:rPr>
                <a:t>Dec</a:t>
              </a:r>
              <a:endParaRPr lang="zh-CN" altLang="en-US" dirty="0">
                <a:solidFill>
                  <a:schemeClr val="bg1">
                    <a:lumMod val="95000"/>
                  </a:schemeClr>
                </a:solidFill>
              </a:endParaRPr>
            </a:p>
          </p:txBody>
        </p:sp>
      </p:grpSp>
      <p:sp>
        <p:nvSpPr>
          <p:cNvPr id="88" name="TextBox 87"/>
          <p:cNvSpPr txBox="1"/>
          <p:nvPr/>
        </p:nvSpPr>
        <p:spPr>
          <a:xfrm>
            <a:off x="899592" y="3621673"/>
            <a:ext cx="432048" cy="246221"/>
          </a:xfrm>
          <a:prstGeom prst="rect">
            <a:avLst/>
          </a:prstGeom>
          <a:noFill/>
        </p:spPr>
        <p:txBody>
          <a:bodyPr wrap="square" rtlCol="0">
            <a:spAutoFit/>
          </a:bodyPr>
          <a:lstStyle/>
          <a:p>
            <a:pPr algn="ctr"/>
            <a:r>
              <a:rPr lang="en-US" altLang="zh-CN" sz="1000" dirty="0" smtClean="0">
                <a:solidFill>
                  <a:schemeClr val="accent6"/>
                </a:solidFill>
              </a:rPr>
              <a:t>0.94</a:t>
            </a:r>
            <a:endParaRPr lang="zh-CN" altLang="en-US" dirty="0">
              <a:solidFill>
                <a:schemeClr val="accent6"/>
              </a:solidFill>
            </a:endParaRPr>
          </a:p>
        </p:txBody>
      </p:sp>
      <p:sp>
        <p:nvSpPr>
          <p:cNvPr id="89" name="TextBox 88"/>
          <p:cNvSpPr txBox="1"/>
          <p:nvPr/>
        </p:nvSpPr>
        <p:spPr>
          <a:xfrm>
            <a:off x="2915816" y="3549665"/>
            <a:ext cx="432048" cy="246221"/>
          </a:xfrm>
          <a:prstGeom prst="rect">
            <a:avLst/>
          </a:prstGeom>
          <a:noFill/>
        </p:spPr>
        <p:txBody>
          <a:bodyPr wrap="square" rtlCol="0">
            <a:spAutoFit/>
          </a:bodyPr>
          <a:lstStyle/>
          <a:p>
            <a:pPr algn="ctr"/>
            <a:r>
              <a:rPr lang="en-US" altLang="zh-CN" sz="1000" dirty="0" smtClean="0">
                <a:solidFill>
                  <a:schemeClr val="accent6"/>
                </a:solidFill>
              </a:rPr>
              <a:t>0.95</a:t>
            </a:r>
            <a:endParaRPr lang="zh-CN" altLang="en-US" dirty="0">
              <a:solidFill>
                <a:schemeClr val="accent6"/>
              </a:solidFill>
            </a:endParaRPr>
          </a:p>
        </p:txBody>
      </p:sp>
      <p:sp>
        <p:nvSpPr>
          <p:cNvPr id="90" name="TextBox 89"/>
          <p:cNvSpPr txBox="1"/>
          <p:nvPr/>
        </p:nvSpPr>
        <p:spPr>
          <a:xfrm>
            <a:off x="3923928" y="3435846"/>
            <a:ext cx="432048" cy="246221"/>
          </a:xfrm>
          <a:prstGeom prst="rect">
            <a:avLst/>
          </a:prstGeom>
          <a:noFill/>
        </p:spPr>
        <p:txBody>
          <a:bodyPr wrap="square" rtlCol="0">
            <a:spAutoFit/>
          </a:bodyPr>
          <a:lstStyle/>
          <a:p>
            <a:pPr algn="ctr"/>
            <a:r>
              <a:rPr lang="en-US" altLang="zh-CN" sz="1000" dirty="0" smtClean="0">
                <a:solidFill>
                  <a:schemeClr val="accent6"/>
                </a:solidFill>
              </a:rPr>
              <a:t>1.00</a:t>
            </a:r>
            <a:endParaRPr lang="zh-CN" altLang="en-US" dirty="0">
              <a:solidFill>
                <a:schemeClr val="accent6"/>
              </a:solidFill>
            </a:endParaRPr>
          </a:p>
        </p:txBody>
      </p:sp>
      <p:sp>
        <p:nvSpPr>
          <p:cNvPr id="91" name="TextBox 90"/>
          <p:cNvSpPr txBox="1"/>
          <p:nvPr/>
        </p:nvSpPr>
        <p:spPr>
          <a:xfrm>
            <a:off x="4932040" y="3189625"/>
            <a:ext cx="432048" cy="246221"/>
          </a:xfrm>
          <a:prstGeom prst="rect">
            <a:avLst/>
          </a:prstGeom>
          <a:noFill/>
        </p:spPr>
        <p:txBody>
          <a:bodyPr wrap="square" rtlCol="0">
            <a:spAutoFit/>
          </a:bodyPr>
          <a:lstStyle/>
          <a:p>
            <a:pPr algn="ctr"/>
            <a:r>
              <a:rPr lang="en-US" altLang="zh-CN" sz="1000" dirty="0" smtClean="0">
                <a:solidFill>
                  <a:schemeClr val="accent6"/>
                </a:solidFill>
              </a:rPr>
              <a:t>1.08</a:t>
            </a:r>
            <a:endParaRPr lang="zh-CN" altLang="en-US" dirty="0">
              <a:solidFill>
                <a:schemeClr val="accent6"/>
              </a:solidFill>
            </a:endParaRPr>
          </a:p>
        </p:txBody>
      </p:sp>
      <p:sp>
        <p:nvSpPr>
          <p:cNvPr id="92" name="TextBox 91"/>
          <p:cNvSpPr txBox="1"/>
          <p:nvPr/>
        </p:nvSpPr>
        <p:spPr>
          <a:xfrm>
            <a:off x="5868144" y="2355726"/>
            <a:ext cx="432048" cy="246221"/>
          </a:xfrm>
          <a:prstGeom prst="rect">
            <a:avLst/>
          </a:prstGeom>
          <a:noFill/>
        </p:spPr>
        <p:txBody>
          <a:bodyPr wrap="square" rtlCol="0">
            <a:spAutoFit/>
          </a:bodyPr>
          <a:lstStyle/>
          <a:p>
            <a:pPr algn="ctr"/>
            <a:r>
              <a:rPr lang="en-US" altLang="zh-CN" sz="1000" dirty="0" smtClean="0">
                <a:solidFill>
                  <a:schemeClr val="accent6"/>
                </a:solidFill>
              </a:rPr>
              <a:t>1.25</a:t>
            </a:r>
            <a:endParaRPr lang="zh-CN" altLang="en-US" dirty="0">
              <a:solidFill>
                <a:schemeClr val="accent6"/>
              </a:solidFill>
            </a:endParaRPr>
          </a:p>
        </p:txBody>
      </p:sp>
      <p:sp>
        <p:nvSpPr>
          <p:cNvPr id="93" name="TextBox 92"/>
          <p:cNvSpPr txBox="1"/>
          <p:nvPr/>
        </p:nvSpPr>
        <p:spPr>
          <a:xfrm>
            <a:off x="6948264" y="2541553"/>
            <a:ext cx="432048" cy="246221"/>
          </a:xfrm>
          <a:prstGeom prst="rect">
            <a:avLst/>
          </a:prstGeom>
          <a:noFill/>
        </p:spPr>
        <p:txBody>
          <a:bodyPr wrap="square" rtlCol="0">
            <a:spAutoFit/>
          </a:bodyPr>
          <a:lstStyle/>
          <a:p>
            <a:pPr algn="ctr"/>
            <a:r>
              <a:rPr lang="en-US" altLang="zh-CN" sz="1000" dirty="0" smtClean="0">
                <a:solidFill>
                  <a:schemeClr val="accent6"/>
                </a:solidFill>
              </a:rPr>
              <a:t>1.30</a:t>
            </a:r>
            <a:endParaRPr lang="zh-CN" altLang="en-US" dirty="0">
              <a:solidFill>
                <a:schemeClr val="accent6"/>
              </a:solidFill>
            </a:endParaRPr>
          </a:p>
        </p:txBody>
      </p:sp>
      <p:sp>
        <p:nvSpPr>
          <p:cNvPr id="94" name="TextBox 93"/>
          <p:cNvSpPr txBox="1"/>
          <p:nvPr/>
        </p:nvSpPr>
        <p:spPr>
          <a:xfrm>
            <a:off x="7884368" y="1131590"/>
            <a:ext cx="432048" cy="246221"/>
          </a:xfrm>
          <a:prstGeom prst="rect">
            <a:avLst/>
          </a:prstGeom>
          <a:noFill/>
        </p:spPr>
        <p:txBody>
          <a:bodyPr wrap="square" rtlCol="0">
            <a:spAutoFit/>
          </a:bodyPr>
          <a:lstStyle/>
          <a:p>
            <a:pPr algn="ctr"/>
            <a:r>
              <a:rPr lang="en-US" altLang="zh-CN" sz="1000" dirty="0" smtClean="0">
                <a:solidFill>
                  <a:schemeClr val="accent6"/>
                </a:solidFill>
              </a:rPr>
              <a:t>1.67</a:t>
            </a:r>
            <a:endParaRPr lang="zh-CN" altLang="en-US" dirty="0">
              <a:solidFill>
                <a:schemeClr val="accent6"/>
              </a:solidFill>
            </a:endParaRPr>
          </a:p>
        </p:txBody>
      </p:sp>
      <p:sp>
        <p:nvSpPr>
          <p:cNvPr id="95" name="TextBox 94"/>
          <p:cNvSpPr txBox="1"/>
          <p:nvPr/>
        </p:nvSpPr>
        <p:spPr>
          <a:xfrm>
            <a:off x="2591780" y="843558"/>
            <a:ext cx="4032448" cy="523220"/>
          </a:xfrm>
          <a:prstGeom prst="rect">
            <a:avLst/>
          </a:prstGeom>
          <a:noFill/>
        </p:spPr>
        <p:txBody>
          <a:bodyPr wrap="square" rtlCol="0">
            <a:spAutoFit/>
          </a:bodyPr>
          <a:lstStyle/>
          <a:p>
            <a:pPr algn="ctr"/>
            <a:r>
              <a:rPr lang="zh-CN" altLang="en-US" sz="2800" b="1" dirty="0" smtClean="0">
                <a:solidFill>
                  <a:schemeClr val="bg1"/>
                </a:solidFill>
              </a:rPr>
              <a:t>金融行业不良信贷率</a:t>
            </a:r>
            <a:endParaRPr lang="zh-CN" altLang="en-US" sz="2800" b="1" dirty="0">
              <a:solidFill>
                <a:schemeClr val="bg1"/>
              </a:solidFill>
            </a:endParaRPr>
          </a:p>
        </p:txBody>
      </p:sp>
      <p:sp>
        <p:nvSpPr>
          <p:cNvPr id="97" name="TextBox 96"/>
          <p:cNvSpPr txBox="1"/>
          <p:nvPr/>
        </p:nvSpPr>
        <p:spPr>
          <a:xfrm>
            <a:off x="3563888" y="1327869"/>
            <a:ext cx="2088232" cy="307777"/>
          </a:xfrm>
          <a:prstGeom prst="rect">
            <a:avLst/>
          </a:prstGeom>
          <a:noFill/>
        </p:spPr>
        <p:txBody>
          <a:bodyPr wrap="square" rtlCol="0">
            <a:spAutoFit/>
          </a:bodyPr>
          <a:lstStyle/>
          <a:p>
            <a:pPr algn="ctr"/>
            <a:r>
              <a:rPr lang="en-US" altLang="zh-CN" sz="1400" dirty="0" smtClean="0">
                <a:solidFill>
                  <a:schemeClr val="bg1">
                    <a:lumMod val="85000"/>
                  </a:schemeClr>
                </a:solidFill>
              </a:rPr>
              <a:t>2013 </a:t>
            </a:r>
            <a:r>
              <a:rPr lang="en-US" altLang="zh-CN" sz="1400" dirty="0" smtClean="0">
                <a:solidFill>
                  <a:schemeClr val="bg1">
                    <a:lumMod val="95000"/>
                  </a:schemeClr>
                </a:solidFill>
              </a:rPr>
              <a:t>—</a:t>
            </a:r>
            <a:r>
              <a:rPr lang="en-US" altLang="zh-CN" sz="1400" dirty="0" smtClean="0">
                <a:solidFill>
                  <a:schemeClr val="bg1">
                    <a:lumMod val="85000"/>
                  </a:schemeClr>
                </a:solidFill>
              </a:rPr>
              <a:t> </a:t>
            </a:r>
            <a:r>
              <a:rPr lang="en-US" altLang="zh-CN" sz="1400" dirty="0" smtClean="0">
                <a:solidFill>
                  <a:schemeClr val="bg1"/>
                </a:solidFill>
              </a:rPr>
              <a:t>2015</a:t>
            </a:r>
            <a:endParaRPr lang="zh-CN" altLang="en-US" sz="1400"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orrest_raining">
      <a:majorFont>
        <a:latin typeface="Arial"/>
        <a:ea typeface="方正兰亭刊黑_GBK"/>
        <a:cs typeface=""/>
      </a:majorFont>
      <a:minorFont>
        <a:latin typeface="Arial"/>
        <a:ea typeface="方正兰亭刊黑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3910</Words>
  <Application>WPS 演示</Application>
  <PresentationFormat>全屏显示(16:9)</PresentationFormat>
  <Paragraphs>887</Paragraphs>
  <Slides>43</Slides>
  <Notes>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43</vt:i4>
      </vt:variant>
    </vt:vector>
  </HeadingPairs>
  <TitlesOfParts>
    <vt:vector size="60" baseType="lpstr">
      <vt:lpstr>Arial</vt:lpstr>
      <vt:lpstr>宋体</vt:lpstr>
      <vt:lpstr>Wingdings</vt:lpstr>
      <vt:lpstr>微软雅黑</vt:lpstr>
      <vt:lpstr>华文仿宋</vt:lpstr>
      <vt:lpstr>MS PGothic</vt:lpstr>
      <vt:lpstr>Calibri</vt:lpstr>
      <vt:lpstr>HelveticaNeueLT Pro 73 BdExO</vt:lpstr>
      <vt:lpstr>方正兰亭刊黑_GBK</vt:lpstr>
      <vt:lpstr>Arial Unicode MS</vt:lpstr>
      <vt:lpstr>Calibri</vt:lpstr>
      <vt:lpstr>Trebuchet MS</vt:lpstr>
      <vt:lpstr>华文细黑</vt:lpstr>
      <vt:lpstr>Segoe UI</vt:lpstr>
      <vt:lpstr>★日文毛笔</vt:lpstr>
      <vt:lpstr>方正兰亭刊黑_GBK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Administrator</cp:lastModifiedBy>
  <cp:revision>196</cp:revision>
  <dcterms:created xsi:type="dcterms:W3CDTF">2016-12-22T02:42:00Z</dcterms:created>
  <dcterms:modified xsi:type="dcterms:W3CDTF">2017-03-16T08:03:18Z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